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8" r:id="rId3"/>
    <p:sldId id="289" r:id="rId4"/>
    <p:sldId id="298" r:id="rId5"/>
    <p:sldId id="269" r:id="rId6"/>
    <p:sldId id="272" r:id="rId7"/>
    <p:sldId id="267" r:id="rId8"/>
    <p:sldId id="304" r:id="rId9"/>
    <p:sldId id="299" r:id="rId10"/>
    <p:sldId id="284" r:id="rId11"/>
    <p:sldId id="285" r:id="rId12"/>
    <p:sldId id="291" r:id="rId13"/>
    <p:sldId id="286" r:id="rId14"/>
    <p:sldId id="303" r:id="rId15"/>
    <p:sldId id="278" r:id="rId16"/>
    <p:sldId id="293" r:id="rId17"/>
    <p:sldId id="301" r:id="rId18"/>
    <p:sldId id="296" r:id="rId19"/>
    <p:sldId id="300" r:id="rId20"/>
    <p:sldId id="287" r:id="rId21"/>
    <p:sldId id="264"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ECF9F-50BA-4687-86E4-19413343A886}" v="57" dt="2023-09-06T22:58:47.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2"/>
    <p:restoredTop sz="94796" autoAdjust="0"/>
  </p:normalViewPr>
  <p:slideViewPr>
    <p:cSldViewPr snapToGrid="0" snapToObjects="1">
      <p:cViewPr varScale="1">
        <p:scale>
          <a:sx n="67" d="100"/>
          <a:sy n="67" d="100"/>
        </p:scale>
        <p:origin x="9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er-Mcclain, Narietha" userId="718d8fdb-f259-47ea-a49c-865b00427460" providerId="ADAL" clId="{6A6ECF9F-50BA-4687-86E4-19413343A886}"/>
    <pc:docChg chg="custSel addSld delSld modSld">
      <pc:chgData name="Carter-Mcclain, Narietha" userId="718d8fdb-f259-47ea-a49c-865b00427460" providerId="ADAL" clId="{6A6ECF9F-50BA-4687-86E4-19413343A886}" dt="2023-09-06T23:54:09.057" v="169" actId="20577"/>
      <pc:docMkLst>
        <pc:docMk/>
      </pc:docMkLst>
      <pc:sldChg chg="modSp mod">
        <pc:chgData name="Carter-Mcclain, Narietha" userId="718d8fdb-f259-47ea-a49c-865b00427460" providerId="ADAL" clId="{6A6ECF9F-50BA-4687-86E4-19413343A886}" dt="2023-09-06T23:54:09.057" v="169" actId="20577"/>
        <pc:sldMkLst>
          <pc:docMk/>
          <pc:sldMk cId="2025648742" sldId="256"/>
        </pc:sldMkLst>
        <pc:spChg chg="mod">
          <ac:chgData name="Carter-Mcclain, Narietha" userId="718d8fdb-f259-47ea-a49c-865b00427460" providerId="ADAL" clId="{6A6ECF9F-50BA-4687-86E4-19413343A886}" dt="2023-09-06T23:54:09.057" v="169" actId="20577"/>
          <ac:spMkLst>
            <pc:docMk/>
            <pc:sldMk cId="2025648742" sldId="256"/>
            <ac:spMk id="2" creationId="{9F6EF918-59DD-EF18-CEBC-6AE4290394D1}"/>
          </ac:spMkLst>
        </pc:spChg>
      </pc:sldChg>
      <pc:sldChg chg="addSp delSp modSp mod">
        <pc:chgData name="Carter-Mcclain, Narietha" userId="718d8fdb-f259-47ea-a49c-865b00427460" providerId="ADAL" clId="{6A6ECF9F-50BA-4687-86E4-19413343A886}" dt="2023-09-06T22:58:56.737" v="160" actId="1076"/>
        <pc:sldMkLst>
          <pc:docMk/>
          <pc:sldMk cId="2330846503" sldId="267"/>
        </pc:sldMkLst>
        <pc:spChg chg="mod">
          <ac:chgData name="Carter-Mcclain, Narietha" userId="718d8fdb-f259-47ea-a49c-865b00427460" providerId="ADAL" clId="{6A6ECF9F-50BA-4687-86E4-19413343A886}" dt="2023-09-06T22:58:52.045" v="158" actId="26606"/>
          <ac:spMkLst>
            <pc:docMk/>
            <pc:sldMk cId="2330846503" sldId="267"/>
            <ac:spMk id="6" creationId="{B1B6B4A4-0BCC-F331-0C3F-6B7CA921636A}"/>
          </ac:spMkLst>
        </pc:spChg>
        <pc:spChg chg="del">
          <ac:chgData name="Carter-Mcclain, Narietha" userId="718d8fdb-f259-47ea-a49c-865b00427460" providerId="ADAL" clId="{6A6ECF9F-50BA-4687-86E4-19413343A886}" dt="2023-09-06T22:58:52.045" v="158" actId="26606"/>
          <ac:spMkLst>
            <pc:docMk/>
            <pc:sldMk cId="2330846503" sldId="267"/>
            <ac:spMk id="75" creationId="{C4879EFC-8E62-4E00-973C-C45EE9EC676D}"/>
          </ac:spMkLst>
        </pc:spChg>
        <pc:spChg chg="del">
          <ac:chgData name="Carter-Mcclain, Narietha" userId="718d8fdb-f259-47ea-a49c-865b00427460" providerId="ADAL" clId="{6A6ECF9F-50BA-4687-86E4-19413343A886}" dt="2023-09-06T22:58:52.045" v="158" actId="26606"/>
          <ac:spMkLst>
            <pc:docMk/>
            <pc:sldMk cId="2330846503" sldId="267"/>
            <ac:spMk id="77" creationId="{D6A9C53F-5F90-40A5-8C85-5412D39C8C68}"/>
          </ac:spMkLst>
        </pc:spChg>
        <pc:spChg chg="add">
          <ac:chgData name="Carter-Mcclain, Narietha" userId="718d8fdb-f259-47ea-a49c-865b00427460" providerId="ADAL" clId="{6A6ECF9F-50BA-4687-86E4-19413343A886}" dt="2023-09-06T22:58:52.045" v="158" actId="26606"/>
          <ac:spMkLst>
            <pc:docMk/>
            <pc:sldMk cId="2330846503" sldId="267"/>
            <ac:spMk id="82" creationId="{D4771268-CB57-404A-9271-370EB28F6090}"/>
          </ac:spMkLst>
        </pc:spChg>
        <pc:picChg chg="add del mod">
          <ac:chgData name="Carter-Mcclain, Narietha" userId="718d8fdb-f259-47ea-a49c-865b00427460" providerId="ADAL" clId="{6A6ECF9F-50BA-4687-86E4-19413343A886}" dt="2023-09-06T22:58:45.184" v="156" actId="478"/>
          <ac:picMkLst>
            <pc:docMk/>
            <pc:sldMk cId="2330846503" sldId="267"/>
            <ac:picMk id="2" creationId="{0304E9A2-6D15-BCD2-7683-B6A1CFE081A5}"/>
          </ac:picMkLst>
        </pc:picChg>
        <pc:picChg chg="del mod">
          <ac:chgData name="Carter-Mcclain, Narietha" userId="718d8fdb-f259-47ea-a49c-865b00427460" providerId="ADAL" clId="{6A6ECF9F-50BA-4687-86E4-19413343A886}" dt="2023-09-06T22:35:38.785" v="141" actId="478"/>
          <ac:picMkLst>
            <pc:docMk/>
            <pc:sldMk cId="2330846503" sldId="267"/>
            <ac:picMk id="3" creationId="{36DF08E5-EB49-E679-C49B-12807E711DBF}"/>
          </ac:picMkLst>
        </pc:picChg>
        <pc:picChg chg="add mod">
          <ac:chgData name="Carter-Mcclain, Narietha" userId="718d8fdb-f259-47ea-a49c-865b00427460" providerId="ADAL" clId="{6A6ECF9F-50BA-4687-86E4-19413343A886}" dt="2023-09-06T22:58:56.737" v="160" actId="1076"/>
          <ac:picMkLst>
            <pc:docMk/>
            <pc:sldMk cId="2330846503" sldId="267"/>
            <ac:picMk id="4" creationId="{9087356C-AD23-AEC5-0DB6-D09DED39C864}"/>
          </ac:picMkLst>
        </pc:picChg>
        <pc:picChg chg="del">
          <ac:chgData name="Carter-Mcclain, Narietha" userId="718d8fdb-f259-47ea-a49c-865b00427460" providerId="ADAL" clId="{6A6ECF9F-50BA-4687-86E4-19413343A886}" dt="2023-09-06T22:35:41.551" v="142" actId="478"/>
          <ac:picMkLst>
            <pc:docMk/>
            <pc:sldMk cId="2330846503" sldId="267"/>
            <ac:picMk id="5" creationId="{8348FA0E-89DE-D18E-8F19-F0324B89B979}"/>
          </ac:picMkLst>
        </pc:picChg>
      </pc:sldChg>
      <pc:sldChg chg="setBg">
        <pc:chgData name="Carter-Mcclain, Narietha" userId="718d8fdb-f259-47ea-a49c-865b00427460" providerId="ADAL" clId="{6A6ECF9F-50BA-4687-86E4-19413343A886}" dt="2023-09-06T22:12:41.297" v="4"/>
        <pc:sldMkLst>
          <pc:docMk/>
          <pc:sldMk cId="2251870919" sldId="268"/>
        </pc:sldMkLst>
      </pc:sldChg>
      <pc:sldChg chg="del">
        <pc:chgData name="Carter-Mcclain, Narietha" userId="718d8fdb-f259-47ea-a49c-865b00427460" providerId="ADAL" clId="{6A6ECF9F-50BA-4687-86E4-19413343A886}" dt="2023-09-06T22:18:49.241" v="65" actId="2696"/>
        <pc:sldMkLst>
          <pc:docMk/>
          <pc:sldMk cId="753612813" sldId="273"/>
        </pc:sldMkLst>
      </pc:sldChg>
      <pc:sldChg chg="del">
        <pc:chgData name="Carter-Mcclain, Narietha" userId="718d8fdb-f259-47ea-a49c-865b00427460" providerId="ADAL" clId="{6A6ECF9F-50BA-4687-86E4-19413343A886}" dt="2023-09-06T22:18:35.479" v="64" actId="2696"/>
        <pc:sldMkLst>
          <pc:docMk/>
          <pc:sldMk cId="4064825486" sldId="275"/>
        </pc:sldMkLst>
      </pc:sldChg>
      <pc:sldChg chg="del">
        <pc:chgData name="Carter-Mcclain, Narietha" userId="718d8fdb-f259-47ea-a49c-865b00427460" providerId="ADAL" clId="{6A6ECF9F-50BA-4687-86E4-19413343A886}" dt="2023-09-06T23:00:14.354" v="167" actId="2696"/>
        <pc:sldMkLst>
          <pc:docMk/>
          <pc:sldMk cId="2144770891" sldId="276"/>
        </pc:sldMkLst>
      </pc:sldChg>
      <pc:sldChg chg="modSp del mod">
        <pc:chgData name="Carter-Mcclain, Narietha" userId="718d8fdb-f259-47ea-a49c-865b00427460" providerId="ADAL" clId="{6A6ECF9F-50BA-4687-86E4-19413343A886}" dt="2023-09-06T22:59:43.704" v="165" actId="2696"/>
        <pc:sldMkLst>
          <pc:docMk/>
          <pc:sldMk cId="4003358597" sldId="277"/>
        </pc:sldMkLst>
        <pc:spChg chg="mod">
          <ac:chgData name="Carter-Mcclain, Narietha" userId="718d8fdb-f259-47ea-a49c-865b00427460" providerId="ADAL" clId="{6A6ECF9F-50BA-4687-86E4-19413343A886}" dt="2023-09-06T22:17:38.286" v="63" actId="27636"/>
          <ac:spMkLst>
            <pc:docMk/>
            <pc:sldMk cId="4003358597" sldId="277"/>
            <ac:spMk id="5" creationId="{47938DCB-DC2B-FB1D-D222-D44E712288F6}"/>
          </ac:spMkLst>
        </pc:spChg>
        <pc:picChg chg="mod">
          <ac:chgData name="Carter-Mcclain, Narietha" userId="718d8fdb-f259-47ea-a49c-865b00427460" providerId="ADAL" clId="{6A6ECF9F-50BA-4687-86E4-19413343A886}" dt="2023-09-06T22:17:34.422" v="61" actId="1076"/>
          <ac:picMkLst>
            <pc:docMk/>
            <pc:sldMk cId="4003358597" sldId="277"/>
            <ac:picMk id="8" creationId="{E0949BC6-20EB-4A76-80EE-0A73F0236F49}"/>
          </ac:picMkLst>
        </pc:picChg>
      </pc:sldChg>
      <pc:sldChg chg="modSp mod">
        <pc:chgData name="Carter-Mcclain, Narietha" userId="718d8fdb-f259-47ea-a49c-865b00427460" providerId="ADAL" clId="{6A6ECF9F-50BA-4687-86E4-19413343A886}" dt="2023-09-06T22:21:12.733" v="135" actId="20577"/>
        <pc:sldMkLst>
          <pc:docMk/>
          <pc:sldMk cId="814359929" sldId="278"/>
        </pc:sldMkLst>
        <pc:spChg chg="mod">
          <ac:chgData name="Carter-Mcclain, Narietha" userId="718d8fdb-f259-47ea-a49c-865b00427460" providerId="ADAL" clId="{6A6ECF9F-50BA-4687-86E4-19413343A886}" dt="2023-09-06T22:21:12.733" v="135" actId="20577"/>
          <ac:spMkLst>
            <pc:docMk/>
            <pc:sldMk cId="814359929" sldId="278"/>
            <ac:spMk id="5" creationId="{233C7479-209E-91F6-49F7-36EF82C1A8EE}"/>
          </ac:spMkLst>
        </pc:spChg>
      </pc:sldChg>
      <pc:sldChg chg="del setBg">
        <pc:chgData name="Carter-Mcclain, Narietha" userId="718d8fdb-f259-47ea-a49c-865b00427460" providerId="ADAL" clId="{6A6ECF9F-50BA-4687-86E4-19413343A886}" dt="2023-09-06T22:59:38.836" v="164" actId="2696"/>
        <pc:sldMkLst>
          <pc:docMk/>
          <pc:sldMk cId="334634178" sldId="279"/>
        </pc:sldMkLst>
      </pc:sldChg>
      <pc:sldChg chg="del setBg">
        <pc:chgData name="Carter-Mcclain, Narietha" userId="718d8fdb-f259-47ea-a49c-865b00427460" providerId="ADAL" clId="{6A6ECF9F-50BA-4687-86E4-19413343A886}" dt="2023-09-06T22:59:59.826" v="166" actId="2696"/>
        <pc:sldMkLst>
          <pc:docMk/>
          <pc:sldMk cId="611306951" sldId="282"/>
        </pc:sldMkLst>
      </pc:sldChg>
      <pc:sldChg chg="modSp del mod setBg">
        <pc:chgData name="Carter-Mcclain, Narietha" userId="718d8fdb-f259-47ea-a49c-865b00427460" providerId="ADAL" clId="{6A6ECF9F-50BA-4687-86E4-19413343A886}" dt="2023-09-06T22:18:59.748" v="66" actId="2696"/>
        <pc:sldMkLst>
          <pc:docMk/>
          <pc:sldMk cId="1009221542" sldId="283"/>
        </pc:sldMkLst>
        <pc:picChg chg="mod">
          <ac:chgData name="Carter-Mcclain, Narietha" userId="718d8fdb-f259-47ea-a49c-865b00427460" providerId="ADAL" clId="{6A6ECF9F-50BA-4687-86E4-19413343A886}" dt="2023-09-06T22:13:33.012" v="7" actId="1076"/>
          <ac:picMkLst>
            <pc:docMk/>
            <pc:sldMk cId="1009221542" sldId="283"/>
            <ac:picMk id="8" creationId="{13E98079-7D65-1EC7-24FE-2C231652E901}"/>
          </ac:picMkLst>
        </pc:picChg>
      </pc:sldChg>
      <pc:sldChg chg="modSp mod setBg">
        <pc:chgData name="Carter-Mcclain, Narietha" userId="718d8fdb-f259-47ea-a49c-865b00427460" providerId="ADAL" clId="{6A6ECF9F-50BA-4687-86E4-19413343A886}" dt="2023-09-06T22:20:03.813" v="118" actId="20577"/>
        <pc:sldMkLst>
          <pc:docMk/>
          <pc:sldMk cId="1462649738" sldId="284"/>
        </pc:sldMkLst>
        <pc:spChg chg="mod">
          <ac:chgData name="Carter-Mcclain, Narietha" userId="718d8fdb-f259-47ea-a49c-865b00427460" providerId="ADAL" clId="{6A6ECF9F-50BA-4687-86E4-19413343A886}" dt="2023-09-06T22:20:03.813" v="118" actId="20577"/>
          <ac:spMkLst>
            <pc:docMk/>
            <pc:sldMk cId="1462649738" sldId="284"/>
            <ac:spMk id="2" creationId="{7D9E4098-D25E-0B39-944C-3379C3318616}"/>
          </ac:spMkLst>
        </pc:spChg>
      </pc:sldChg>
      <pc:sldChg chg="setBg">
        <pc:chgData name="Carter-Mcclain, Narietha" userId="718d8fdb-f259-47ea-a49c-865b00427460" providerId="ADAL" clId="{6A6ECF9F-50BA-4687-86E4-19413343A886}" dt="2023-09-06T22:11:51.481" v="0"/>
        <pc:sldMkLst>
          <pc:docMk/>
          <pc:sldMk cId="3518401871" sldId="285"/>
        </pc:sldMkLst>
      </pc:sldChg>
      <pc:sldChg chg="setBg">
        <pc:chgData name="Carter-Mcclain, Narietha" userId="718d8fdb-f259-47ea-a49c-865b00427460" providerId="ADAL" clId="{6A6ECF9F-50BA-4687-86E4-19413343A886}" dt="2023-09-06T22:12:23.118" v="2"/>
        <pc:sldMkLst>
          <pc:docMk/>
          <pc:sldMk cId="266337501" sldId="289"/>
        </pc:sldMkLst>
      </pc:sldChg>
      <pc:sldChg chg="del">
        <pc:chgData name="Carter-Mcclain, Narietha" userId="718d8fdb-f259-47ea-a49c-865b00427460" providerId="ADAL" clId="{6A6ECF9F-50BA-4687-86E4-19413343A886}" dt="2023-09-06T22:59:27.277" v="163" actId="2696"/>
        <pc:sldMkLst>
          <pc:docMk/>
          <pc:sldMk cId="155361859" sldId="294"/>
        </pc:sldMkLst>
      </pc:sldChg>
      <pc:sldChg chg="setBg">
        <pc:chgData name="Carter-Mcclain, Narietha" userId="718d8fdb-f259-47ea-a49c-865b00427460" providerId="ADAL" clId="{6A6ECF9F-50BA-4687-86E4-19413343A886}" dt="2023-09-06T22:12:27.115" v="3"/>
        <pc:sldMkLst>
          <pc:docMk/>
          <pc:sldMk cId="949414370" sldId="298"/>
        </pc:sldMkLst>
      </pc:sldChg>
      <pc:sldChg chg="del">
        <pc:chgData name="Carter-Mcclain, Narietha" userId="718d8fdb-f259-47ea-a49c-865b00427460" providerId="ADAL" clId="{6A6ECF9F-50BA-4687-86E4-19413343A886}" dt="2023-09-06T22:59:17.335" v="162" actId="2696"/>
        <pc:sldMkLst>
          <pc:docMk/>
          <pc:sldMk cId="476543467" sldId="302"/>
        </pc:sldMkLst>
      </pc:sldChg>
      <pc:sldChg chg="addSp delSp modSp new mod setBg modClrScheme modAnim chgLayout">
        <pc:chgData name="Carter-Mcclain, Narietha" userId="718d8fdb-f259-47ea-a49c-865b00427460" providerId="ADAL" clId="{6A6ECF9F-50BA-4687-86E4-19413343A886}" dt="2023-09-06T22:54:46.813" v="153" actId="1076"/>
        <pc:sldMkLst>
          <pc:docMk/>
          <pc:sldMk cId="3378375833" sldId="304"/>
        </pc:sldMkLst>
        <pc:spChg chg="add del mod">
          <ac:chgData name="Carter-Mcclain, Narietha" userId="718d8fdb-f259-47ea-a49c-865b00427460" providerId="ADAL" clId="{6A6ECF9F-50BA-4687-86E4-19413343A886}" dt="2023-09-06T22:54:40.333" v="151" actId="26606"/>
          <ac:spMkLst>
            <pc:docMk/>
            <pc:sldMk cId="3378375833" sldId="304"/>
            <ac:spMk id="2" creationId="{248125DA-BBB6-06FA-9352-C1C8B5D1813E}"/>
          </ac:spMkLst>
        </pc:spChg>
        <pc:spChg chg="add del mod">
          <ac:chgData name="Carter-Mcclain, Narietha" userId="718d8fdb-f259-47ea-a49c-865b00427460" providerId="ADAL" clId="{6A6ECF9F-50BA-4687-86E4-19413343A886}" dt="2023-09-06T22:54:36.786" v="150"/>
          <ac:spMkLst>
            <pc:docMk/>
            <pc:sldMk cId="3378375833" sldId="304"/>
            <ac:spMk id="3" creationId="{675F4B8F-4F43-77CB-572D-F8D22A0BF997}"/>
          </ac:spMkLst>
        </pc:spChg>
        <pc:spChg chg="add">
          <ac:chgData name="Carter-Mcclain, Narietha" userId="718d8fdb-f259-47ea-a49c-865b00427460" providerId="ADAL" clId="{6A6ECF9F-50BA-4687-86E4-19413343A886}" dt="2023-09-06T22:54:40.333" v="151" actId="26606"/>
          <ac:spMkLst>
            <pc:docMk/>
            <pc:sldMk cId="3378375833" sldId="304"/>
            <ac:spMk id="9" creationId="{C6B298B9-AA3F-4E48-9ADE-DD1A49F40A94}"/>
          </ac:spMkLst>
        </pc:spChg>
        <pc:spChg chg="add">
          <ac:chgData name="Carter-Mcclain, Narietha" userId="718d8fdb-f259-47ea-a49c-865b00427460" providerId="ADAL" clId="{6A6ECF9F-50BA-4687-86E4-19413343A886}" dt="2023-09-06T22:54:40.333" v="151" actId="26606"/>
          <ac:spMkLst>
            <pc:docMk/>
            <pc:sldMk cId="3378375833" sldId="304"/>
            <ac:spMk id="11" creationId="{78A6362C-DAA2-46F0-8F9D-238EA1E6FD27}"/>
          </ac:spMkLst>
        </pc:spChg>
        <pc:picChg chg="add mod">
          <ac:chgData name="Carter-Mcclain, Narietha" userId="718d8fdb-f259-47ea-a49c-865b00427460" providerId="ADAL" clId="{6A6ECF9F-50BA-4687-86E4-19413343A886}" dt="2023-09-06T22:54:46.813" v="153" actId="1076"/>
          <ac:picMkLst>
            <pc:docMk/>
            <pc:sldMk cId="3378375833" sldId="304"/>
            <ac:picMk id="4" creationId="{5440245F-EA86-0639-C764-B9EEDDD39083}"/>
          </ac:picMkLst>
        </pc:picChg>
      </pc:sldChg>
      <pc:sldChg chg="modSp add del mod">
        <pc:chgData name="Carter-Mcclain, Narietha" userId="718d8fdb-f259-47ea-a49c-865b00427460" providerId="ADAL" clId="{6A6ECF9F-50BA-4687-86E4-19413343A886}" dt="2023-09-06T22:59:00.700" v="161" actId="2696"/>
        <pc:sldMkLst>
          <pc:docMk/>
          <pc:sldMk cId="3315064455" sldId="305"/>
        </pc:sldMkLst>
        <pc:spChg chg="mod">
          <ac:chgData name="Carter-Mcclain, Narietha" userId="718d8fdb-f259-47ea-a49c-865b00427460" providerId="ADAL" clId="{6A6ECF9F-50BA-4687-86E4-19413343A886}" dt="2023-09-06T22:50:34.431" v="148" actId="20577"/>
          <ac:spMkLst>
            <pc:docMk/>
            <pc:sldMk cId="3315064455" sldId="305"/>
            <ac:spMk id="6" creationId="{B1B6B4A4-0BCC-F331-0C3F-6B7CA92163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289E-FCFF-874B-BDF0-7760503C1014}"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A657C-3F37-9A4D-9029-658ADEAF8900}" type="slidenum">
              <a:rPr lang="en-US" smtClean="0"/>
              <a:t>‹#›</a:t>
            </a:fld>
            <a:endParaRPr lang="en-US"/>
          </a:p>
        </p:txBody>
      </p:sp>
    </p:spTree>
    <p:extLst>
      <p:ext uri="{BB962C8B-B14F-4D97-AF65-F5344CB8AC3E}">
        <p14:creationId xmlns:p14="http://schemas.microsoft.com/office/powerpoint/2010/main" val="42052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2</a:t>
            </a:fld>
            <a:endParaRPr lang="en-US"/>
          </a:p>
        </p:txBody>
      </p:sp>
    </p:spTree>
    <p:extLst>
      <p:ext uri="{BB962C8B-B14F-4D97-AF65-F5344CB8AC3E}">
        <p14:creationId xmlns:p14="http://schemas.microsoft.com/office/powerpoint/2010/main" val="150892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3</a:t>
            </a:fld>
            <a:endParaRPr lang="en-US"/>
          </a:p>
        </p:txBody>
      </p:sp>
    </p:spTree>
    <p:extLst>
      <p:ext uri="{BB962C8B-B14F-4D97-AF65-F5344CB8AC3E}">
        <p14:creationId xmlns:p14="http://schemas.microsoft.com/office/powerpoint/2010/main" val="52904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4</a:t>
            </a:fld>
            <a:endParaRPr lang="en-US"/>
          </a:p>
        </p:txBody>
      </p:sp>
    </p:spTree>
    <p:extLst>
      <p:ext uri="{BB962C8B-B14F-4D97-AF65-F5344CB8AC3E}">
        <p14:creationId xmlns:p14="http://schemas.microsoft.com/office/powerpoint/2010/main" val="226746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5</a:t>
            </a:fld>
            <a:endParaRPr lang="en-US"/>
          </a:p>
        </p:txBody>
      </p:sp>
    </p:spTree>
    <p:extLst>
      <p:ext uri="{BB962C8B-B14F-4D97-AF65-F5344CB8AC3E}">
        <p14:creationId xmlns:p14="http://schemas.microsoft.com/office/powerpoint/2010/main" val="403533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6</a:t>
            </a:fld>
            <a:endParaRPr lang="en-US"/>
          </a:p>
        </p:txBody>
      </p:sp>
    </p:spTree>
    <p:extLst>
      <p:ext uri="{BB962C8B-B14F-4D97-AF65-F5344CB8AC3E}">
        <p14:creationId xmlns:p14="http://schemas.microsoft.com/office/powerpoint/2010/main" val="423247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7</a:t>
            </a:fld>
            <a:endParaRPr lang="en-US"/>
          </a:p>
        </p:txBody>
      </p:sp>
    </p:spTree>
    <p:extLst>
      <p:ext uri="{BB962C8B-B14F-4D97-AF65-F5344CB8AC3E}">
        <p14:creationId xmlns:p14="http://schemas.microsoft.com/office/powerpoint/2010/main" val="11014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A657C-3F37-9A4D-9029-658ADEAF8900}" type="slidenum">
              <a:rPr lang="en-US" smtClean="0"/>
              <a:t>15</a:t>
            </a:fld>
            <a:endParaRPr lang="en-US"/>
          </a:p>
        </p:txBody>
      </p:sp>
    </p:spTree>
    <p:extLst>
      <p:ext uri="{BB962C8B-B14F-4D97-AF65-F5344CB8AC3E}">
        <p14:creationId xmlns:p14="http://schemas.microsoft.com/office/powerpoint/2010/main" val="78328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21</a:t>
            </a:fld>
            <a:endParaRPr lang="en-US"/>
          </a:p>
        </p:txBody>
      </p:sp>
    </p:spTree>
    <p:extLst>
      <p:ext uri="{BB962C8B-B14F-4D97-AF65-F5344CB8AC3E}">
        <p14:creationId xmlns:p14="http://schemas.microsoft.com/office/powerpoint/2010/main" val="280053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DA657C-3F37-9A4D-9029-658ADEAF8900}" type="slidenum">
              <a:rPr lang="en-US" smtClean="0"/>
              <a:t>22</a:t>
            </a:fld>
            <a:endParaRPr lang="en-US"/>
          </a:p>
        </p:txBody>
      </p:sp>
    </p:spTree>
    <p:extLst>
      <p:ext uri="{BB962C8B-B14F-4D97-AF65-F5344CB8AC3E}">
        <p14:creationId xmlns:p14="http://schemas.microsoft.com/office/powerpoint/2010/main" val="57727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9/6/2023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9/6/2023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ommonapp.org/" TargetMode="Externa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ysat.collegeboard.org/login" TargetMode="Externa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www.act.or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7.xml"/><Relationship Id="rId7" Type="http://schemas.openxmlformats.org/officeDocument/2006/relationships/hyperlink" Target="https://www.vcbay.news/2021/03/16/texas-based-career-planning-edtech-platform-schoolinks-secures-us-8-3-million-in-series-a/" TargetMode="External"/><Relationship Id="rId2" Type="http://schemas.openxmlformats.org/officeDocument/2006/relationships/slideLayout" Target="../slideLayouts/slideLayout7.xml"/><Relationship Id="rId1" Type="http://schemas.openxmlformats.org/officeDocument/2006/relationships/video" Target="https://www.youtube.com/embed/rTOTPHuq9t4?feature=oembed"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youtu.be/rTOTPHuq9t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ripj_E8Hx8E?feature=oembed"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ww.afrotc.com/scholarships/high-school/types/" TargetMode="External"/><Relationship Id="rId2" Type="http://schemas.openxmlformats.org/officeDocument/2006/relationships/hyperlink" Target="https://www.goarmy.com/rotc/scholarships.html" TargetMode="Externa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netc.navy.mil/Commands/Naval-Service-Training-Command/NROTC/Appl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mailto:Braiyon.Sands@fortbendisd.com" TargetMode="External"/><Relationship Id="rId3" Type="http://schemas.openxmlformats.org/officeDocument/2006/relationships/hyperlink" Target="mailto:Dina.Powis@fortbendisd.com" TargetMode="External"/><Relationship Id="rId7" Type="http://schemas.openxmlformats.org/officeDocument/2006/relationships/hyperlink" Target="mailto:Elisha.Carter@fortbendisd.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Ivy.BowenJames@fortbendisd.com" TargetMode="External"/><Relationship Id="rId11" Type="http://schemas.openxmlformats.org/officeDocument/2006/relationships/image" Target="../media/image3.png"/><Relationship Id="rId5" Type="http://schemas.openxmlformats.org/officeDocument/2006/relationships/hyperlink" Target="mailto:Richerica.Wolf@fortbendisd.com" TargetMode="External"/><Relationship Id="rId10" Type="http://schemas.openxmlformats.org/officeDocument/2006/relationships/hyperlink" Target="mailto:MaryE.Sullivan@fortbendisd.com" TargetMode="External"/><Relationship Id="rId4" Type="http://schemas.openxmlformats.org/officeDocument/2006/relationships/hyperlink" Target="mailto:Kathleen.Fey@fortbendisd.com" TargetMode="External"/><Relationship Id="rId9" Type="http://schemas.openxmlformats.org/officeDocument/2006/relationships/hyperlink" Target="mailto:Andrea.Adams@fortbendisd.com"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ortbendisd.com/Page/77994" TargetMode="External"/><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www.fortbendisd.com/Page/77982" TargetMode="External"/><Relationship Id="rId12" Type="http://schemas.openxmlformats.org/officeDocument/2006/relationships/image" Target="../media/image7.png"/><Relationship Id="rId17" Type="http://schemas.openxmlformats.org/officeDocument/2006/relationships/image" Target="../media/image12.jp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fortbendisd.com/Page/99179" TargetMode="External"/><Relationship Id="rId11" Type="http://schemas.openxmlformats.org/officeDocument/2006/relationships/image" Target="../media/image6.png"/><Relationship Id="rId5" Type="http://schemas.openxmlformats.org/officeDocument/2006/relationships/hyperlink" Target="https://www.fortbendisd.com/Page/77985" TargetMode="External"/><Relationship Id="rId15" Type="http://schemas.openxmlformats.org/officeDocument/2006/relationships/image" Target="../media/image10.png"/><Relationship Id="rId10" Type="http://schemas.openxmlformats.org/officeDocument/2006/relationships/hyperlink" Target="https://www.fortbendisd.com/Page/81759" TargetMode="External"/><Relationship Id="rId4" Type="http://schemas.openxmlformats.org/officeDocument/2006/relationships/image" Target="../media/image5.png"/><Relationship Id="rId9" Type="http://schemas.openxmlformats.org/officeDocument/2006/relationships/hyperlink" Target="https://www.fortbendisd.com/Page/77993" TargetMode="Externa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yljPogCcKrY?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medium confidence">
            <a:extLst>
              <a:ext uri="{FF2B5EF4-FFF2-40B4-BE49-F238E27FC236}">
                <a16:creationId xmlns:a16="http://schemas.microsoft.com/office/drawing/2014/main" id="{226FC26F-CEDB-7E99-4267-563FF31EE25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2579076" y="5802924"/>
            <a:ext cx="9144000" cy="1055075"/>
          </a:xfrm>
        </p:spPr>
        <p:txBody>
          <a:bodyPr>
            <a:noAutofit/>
          </a:bodyPr>
          <a:lstStyle/>
          <a:p>
            <a:pPr>
              <a:lnSpc>
                <a:spcPct val="100000"/>
              </a:lnSpc>
            </a:pP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br>
              <a:rPr lang="en-US" sz="2400" b="1" dirty="0">
                <a:solidFill>
                  <a:schemeClr val="bg1"/>
                </a:solidFill>
                <a:latin typeface="Arial"/>
                <a:cs typeface="Arial"/>
              </a:rPr>
            </a:br>
            <a:r>
              <a:rPr lang="en-US" sz="2400" b="1" dirty="0">
                <a:solidFill>
                  <a:schemeClr val="bg1"/>
                </a:solidFill>
                <a:latin typeface="Arial"/>
                <a:cs typeface="Arial"/>
              </a:rPr>
              <a:t>Elkins &amp; </a:t>
            </a:r>
            <a:r>
              <a:rPr lang="en-US" sz="2400" b="1" dirty="0" err="1">
                <a:solidFill>
                  <a:schemeClr val="bg1"/>
                </a:solidFill>
                <a:latin typeface="Arial"/>
                <a:cs typeface="Arial"/>
              </a:rPr>
              <a:t>RidgePoint</a:t>
            </a:r>
            <a:r>
              <a:rPr lang="en-US" sz="2400" b="1" dirty="0">
                <a:solidFill>
                  <a:schemeClr val="bg1"/>
                </a:solidFill>
                <a:latin typeface="Arial"/>
                <a:cs typeface="Arial"/>
              </a:rPr>
              <a:t>  High School  </a:t>
            </a:r>
            <a:br>
              <a:rPr lang="en-US" sz="2400" b="1" dirty="0">
                <a:solidFill>
                  <a:schemeClr val="bg1"/>
                </a:solidFill>
                <a:latin typeface="Arial"/>
                <a:cs typeface="Arial"/>
              </a:rPr>
            </a:br>
            <a:r>
              <a:rPr lang="en-US" sz="2400" b="1" dirty="0">
                <a:solidFill>
                  <a:schemeClr val="bg1"/>
                </a:solidFill>
                <a:latin typeface="Arial"/>
                <a:cs typeface="Arial"/>
              </a:rPr>
              <a:t>11th Grade Parent Night Presentation</a:t>
            </a:r>
            <a:br>
              <a:rPr lang="en-US" sz="2400" b="1" dirty="0">
                <a:solidFill>
                  <a:schemeClr val="bg1"/>
                </a:solidFill>
                <a:latin typeface="Arial"/>
                <a:cs typeface="Arial"/>
              </a:rPr>
            </a:br>
            <a:endParaRPr lang="en-US" sz="2400" dirty="0">
              <a:solidFill>
                <a:schemeClr val="bg1"/>
              </a:solidFill>
              <a:cs typeface="Calibri Light" panose="020F0302020204030204"/>
            </a:endParaRP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2600178" y="6500953"/>
            <a:ext cx="9144000" cy="2101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spc="300" dirty="0">
                <a:solidFill>
                  <a:schemeClr val="bg1"/>
                </a:solidFill>
                <a:latin typeface="Arial" panose="020B0604020202020204" pitchFamily="34" charset="0"/>
                <a:cs typeface="Arial" panose="020B0604020202020204" pitchFamily="34" charset="0"/>
              </a:rPr>
              <a:t>September 2023</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FF">
            <a:alpha val="8627"/>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a:xfrm>
            <a:off x="839788" y="82399"/>
            <a:ext cx="10515600" cy="1608290"/>
          </a:xfrm>
        </p:spPr>
        <p:txBody>
          <a:bodyPr/>
          <a:lstStyle/>
          <a:p>
            <a:pPr algn="ctr"/>
            <a:r>
              <a:rPr lang="en-US" b="1" dirty="0">
                <a:effectLst>
                  <a:outerShdw blurRad="38100" dist="38100" dir="2700000" algn="tl">
                    <a:srgbClr val="000000">
                      <a:alpha val="43137"/>
                    </a:srgbClr>
                  </a:outerShdw>
                </a:effectLst>
              </a:rPr>
              <a:t>Types of College Apps Systems:</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Create Application Profile August 1, 2024 </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a:xfrm>
            <a:off x="609600" y="1486463"/>
            <a:ext cx="5387975" cy="823912"/>
          </a:xfrm>
        </p:spPr>
        <p:txBody>
          <a:bodyPr/>
          <a:lstStyle/>
          <a:p>
            <a:r>
              <a:rPr lang="en-US" dirty="0"/>
              <a:t>Common App </a:t>
            </a:r>
          </a:p>
        </p:txBody>
      </p:sp>
      <p:sp>
        <p:nvSpPr>
          <p:cNvPr id="4" name="Content Placeholder 3">
            <a:extLst>
              <a:ext uri="{FF2B5EF4-FFF2-40B4-BE49-F238E27FC236}">
                <a16:creationId xmlns:a16="http://schemas.microsoft.com/office/drawing/2014/main" id="{8F42FC74-C214-5083-E015-73FF57475121}"/>
              </a:ext>
            </a:extLst>
          </p:cNvPr>
          <p:cNvSpPr>
            <a:spLocks noGrp="1"/>
          </p:cNvSpPr>
          <p:nvPr>
            <p:ph sz="half" idx="2"/>
          </p:nvPr>
        </p:nvSpPr>
        <p:spPr>
          <a:xfrm>
            <a:off x="339047" y="2414427"/>
            <a:ext cx="6147477" cy="3318553"/>
          </a:xfrm>
        </p:spPr>
        <p:txBody>
          <a:bodyPr/>
          <a:lstStyle/>
          <a:p>
            <a:r>
              <a:rPr lang="en-US" sz="2000" dirty="0"/>
              <a:t>Commonapp.org</a:t>
            </a:r>
          </a:p>
          <a:p>
            <a:pPr lvl="1"/>
            <a:r>
              <a:rPr lang="en-US" sz="2000" dirty="0"/>
              <a:t>Many </a:t>
            </a:r>
            <a:r>
              <a:rPr lang="en-US" sz="2000" dirty="0" err="1"/>
              <a:t>ApplyTexas</a:t>
            </a:r>
            <a:r>
              <a:rPr lang="en-US" sz="2000" dirty="0"/>
              <a:t> colleges are also in </a:t>
            </a:r>
            <a:r>
              <a:rPr lang="en-US" sz="2000" dirty="0" err="1"/>
              <a:t>CommonApp</a:t>
            </a:r>
            <a:endParaRPr lang="en-US" sz="2000" dirty="0"/>
          </a:p>
          <a:p>
            <a:pPr lvl="1"/>
            <a:r>
              <a:rPr lang="en-US" sz="2000" dirty="0"/>
              <a:t>1</a:t>
            </a:r>
            <a:r>
              <a:rPr lang="en-US" sz="2000" baseline="30000" dirty="0"/>
              <a:t>st</a:t>
            </a:r>
            <a:r>
              <a:rPr lang="en-US" sz="2000" dirty="0"/>
              <a:t> create </a:t>
            </a:r>
            <a:r>
              <a:rPr lang="en-US" sz="2000" dirty="0" err="1"/>
              <a:t>CommonApp</a:t>
            </a:r>
            <a:r>
              <a:rPr lang="en-US" sz="2000" dirty="0"/>
              <a:t> profile/application &amp; then link  via </a:t>
            </a:r>
            <a:r>
              <a:rPr lang="en-US" sz="2000" dirty="0" err="1"/>
              <a:t>SchooLinks</a:t>
            </a:r>
            <a:endParaRPr lang="en-US" sz="2000" dirty="0"/>
          </a:p>
          <a:p>
            <a:pPr lvl="1"/>
            <a:r>
              <a:rPr lang="en-US" sz="2000" dirty="0"/>
              <a:t>Consider completing all of your colleges apps. via </a:t>
            </a:r>
            <a:r>
              <a:rPr lang="en-US" sz="2000" dirty="0">
                <a:hlinkClick r:id="rId2"/>
              </a:rPr>
              <a:t>www.Commonapp.org</a:t>
            </a:r>
            <a:endParaRPr lang="en-US" sz="2000" dirty="0"/>
          </a:p>
          <a:p>
            <a:pPr marL="457200" lvl="1" indent="0">
              <a:buNone/>
            </a:pPr>
            <a:endParaRPr lang="en-US" dirty="0"/>
          </a:p>
          <a:p>
            <a:pPr lvl="1"/>
            <a:endParaRPr lang="en-US" dirty="0"/>
          </a:p>
          <a:p>
            <a:pPr lvl="1"/>
            <a:endParaRPr lang="en-US" dirty="0"/>
          </a:p>
          <a:p>
            <a:pPr lvl="1"/>
            <a:endParaRPr lang="en-US" dirty="0"/>
          </a:p>
          <a:p>
            <a:pPr marL="0" indent="0">
              <a:buNone/>
            </a:pPr>
            <a:endParaRPr lang="en-US" dirty="0"/>
          </a:p>
        </p:txBody>
      </p:sp>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a:xfrm>
            <a:off x="6661148" y="1681163"/>
            <a:ext cx="4694240" cy="823912"/>
          </a:xfrm>
        </p:spPr>
        <p:txBody>
          <a:bodyPr/>
          <a:lstStyle/>
          <a:p>
            <a:r>
              <a:rPr lang="en-US" dirty="0" err="1"/>
              <a:t>ApplyTexas</a:t>
            </a:r>
            <a:endParaRPr lang="en-US" dirty="0"/>
          </a:p>
        </p:txBody>
      </p:sp>
      <p:sp>
        <p:nvSpPr>
          <p:cNvPr id="6" name="Content Placeholder 5">
            <a:extLst>
              <a:ext uri="{FF2B5EF4-FFF2-40B4-BE49-F238E27FC236}">
                <a16:creationId xmlns:a16="http://schemas.microsoft.com/office/drawing/2014/main" id="{36BAB383-4260-11F3-D4E9-1974B859365C}"/>
              </a:ext>
            </a:extLst>
          </p:cNvPr>
          <p:cNvSpPr>
            <a:spLocks noGrp="1"/>
          </p:cNvSpPr>
          <p:nvPr>
            <p:ph sz="quarter" idx="4"/>
          </p:nvPr>
        </p:nvSpPr>
        <p:spPr>
          <a:xfrm>
            <a:off x="6423024" y="2505075"/>
            <a:ext cx="4932363" cy="3684588"/>
          </a:xfrm>
        </p:spPr>
        <p:txBody>
          <a:bodyPr/>
          <a:lstStyle/>
          <a:p>
            <a:r>
              <a:rPr lang="en-US" dirty="0"/>
              <a:t>ApplyTexas.org</a:t>
            </a:r>
          </a:p>
          <a:p>
            <a:pPr lvl="1"/>
            <a:r>
              <a:rPr lang="en-US" dirty="0"/>
              <a:t>Public colleges in Texas and a few private colleges</a:t>
            </a:r>
          </a:p>
          <a:p>
            <a:pPr lvl="1"/>
            <a:endParaRPr lang="en-US" dirty="0"/>
          </a:p>
          <a:p>
            <a:endParaRPr lang="en-US" dirty="0"/>
          </a:p>
        </p:txBody>
      </p:sp>
      <p:pic>
        <p:nvPicPr>
          <p:cNvPr id="8" name="Picture 7">
            <a:extLst>
              <a:ext uri="{FF2B5EF4-FFF2-40B4-BE49-F238E27FC236}">
                <a16:creationId xmlns:a16="http://schemas.microsoft.com/office/drawing/2014/main" id="{D747F4CE-577F-B8A4-AD09-594D6F2189ED}"/>
              </a:ext>
            </a:extLst>
          </p:cNvPr>
          <p:cNvPicPr>
            <a:picLocks noChangeAspect="1"/>
          </p:cNvPicPr>
          <p:nvPr/>
        </p:nvPicPr>
        <p:blipFill>
          <a:blip r:embed="rId3"/>
          <a:stretch>
            <a:fillRect/>
          </a:stretch>
        </p:blipFill>
        <p:spPr>
          <a:xfrm>
            <a:off x="1956157" y="4347369"/>
            <a:ext cx="2428233" cy="2428233"/>
          </a:xfrm>
          <a:prstGeom prst="rect">
            <a:avLst/>
          </a:prstGeom>
        </p:spPr>
      </p:pic>
      <p:pic>
        <p:nvPicPr>
          <p:cNvPr id="10" name="Picture 9">
            <a:extLst>
              <a:ext uri="{FF2B5EF4-FFF2-40B4-BE49-F238E27FC236}">
                <a16:creationId xmlns:a16="http://schemas.microsoft.com/office/drawing/2014/main" id="{C665D63C-28C8-AD05-54A2-6568618A303F}"/>
              </a:ext>
            </a:extLst>
          </p:cNvPr>
          <p:cNvPicPr>
            <a:picLocks noChangeAspect="1"/>
          </p:cNvPicPr>
          <p:nvPr/>
        </p:nvPicPr>
        <p:blipFill>
          <a:blip r:embed="rId4"/>
          <a:stretch>
            <a:fillRect/>
          </a:stretch>
        </p:blipFill>
        <p:spPr>
          <a:xfrm>
            <a:off x="8297987" y="4347369"/>
            <a:ext cx="2428233" cy="2428233"/>
          </a:xfrm>
          <a:prstGeom prst="rect">
            <a:avLst/>
          </a:prstGeom>
        </p:spPr>
      </p:pic>
      <p:sp>
        <p:nvSpPr>
          <p:cNvPr id="11" name="AutoShape 2" descr="common app logo">
            <a:extLst>
              <a:ext uri="{FF2B5EF4-FFF2-40B4-BE49-F238E27FC236}">
                <a16:creationId xmlns:a16="http://schemas.microsoft.com/office/drawing/2014/main" id="{53A38C18-B683-E5D0-0E49-EA3A5CB88E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1A2AD413-550D-6BD5-D20B-A313E3F5B78A}"/>
              </a:ext>
            </a:extLst>
          </p:cNvPr>
          <p:cNvPicPr>
            <a:picLocks noChangeAspect="1"/>
          </p:cNvPicPr>
          <p:nvPr/>
        </p:nvPicPr>
        <p:blipFill>
          <a:blip r:embed="rId5"/>
          <a:stretch>
            <a:fillRect/>
          </a:stretch>
        </p:blipFill>
        <p:spPr>
          <a:xfrm>
            <a:off x="3156966" y="1690689"/>
            <a:ext cx="2211245" cy="938211"/>
          </a:xfrm>
          <a:prstGeom prst="rect">
            <a:avLst/>
          </a:prstGeom>
        </p:spPr>
      </p:pic>
      <p:pic>
        <p:nvPicPr>
          <p:cNvPr id="14" name="Picture 13">
            <a:extLst>
              <a:ext uri="{FF2B5EF4-FFF2-40B4-BE49-F238E27FC236}">
                <a16:creationId xmlns:a16="http://schemas.microsoft.com/office/drawing/2014/main" id="{C040BF3C-A21D-D09A-D14B-0AD60B19F6E0}"/>
              </a:ext>
            </a:extLst>
          </p:cNvPr>
          <p:cNvPicPr>
            <a:picLocks noChangeAspect="1"/>
          </p:cNvPicPr>
          <p:nvPr/>
        </p:nvPicPr>
        <p:blipFill>
          <a:blip r:embed="rId6"/>
          <a:stretch>
            <a:fillRect/>
          </a:stretch>
        </p:blipFill>
        <p:spPr>
          <a:xfrm>
            <a:off x="8846315" y="1486463"/>
            <a:ext cx="1879905" cy="1238250"/>
          </a:xfrm>
          <a:prstGeom prst="rect">
            <a:avLst/>
          </a:prstGeom>
        </p:spPr>
      </p:pic>
    </p:spTree>
    <p:extLst>
      <p:ext uri="{BB962C8B-B14F-4D97-AF65-F5344CB8AC3E}">
        <p14:creationId xmlns:p14="http://schemas.microsoft.com/office/powerpoint/2010/main" val="146264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Types of Colleges – Ivy, Private, Public, Etc.</a:t>
            </a:r>
          </a:p>
        </p:txBody>
      </p:sp>
      <p:sp>
        <p:nvSpPr>
          <p:cNvPr id="3" name="Text Placeholder 2">
            <a:extLst>
              <a:ext uri="{FF2B5EF4-FFF2-40B4-BE49-F238E27FC236}">
                <a16:creationId xmlns:a16="http://schemas.microsoft.com/office/drawing/2014/main" id="{9A21B04D-2137-C5E7-DA75-29FB6387A3DC}"/>
              </a:ext>
            </a:extLst>
          </p:cNvPr>
          <p:cNvSpPr>
            <a:spLocks noGrp="1"/>
          </p:cNvSpPr>
          <p:nvPr>
            <p:ph type="body" idx="1"/>
          </p:nvPr>
        </p:nvSpPr>
        <p:spPr/>
        <p:txBody>
          <a:bodyPr/>
          <a:lstStyle/>
          <a:p>
            <a:pPr algn="ctr"/>
            <a:r>
              <a:rPr lang="en-US" dirty="0"/>
              <a:t>Ivies – Public &amp; Private, Selective Colleges</a:t>
            </a:r>
          </a:p>
        </p:txBody>
      </p:sp>
      <p:pic>
        <p:nvPicPr>
          <p:cNvPr id="8" name="Content Placeholder 7">
            <a:extLst>
              <a:ext uri="{FF2B5EF4-FFF2-40B4-BE49-F238E27FC236}">
                <a16:creationId xmlns:a16="http://schemas.microsoft.com/office/drawing/2014/main" id="{473C5AD6-D1D5-3CF2-09E3-741173941BE9}"/>
              </a:ext>
            </a:extLst>
          </p:cNvPr>
          <p:cNvPicPr>
            <a:picLocks noGrp="1" noChangeAspect="1"/>
          </p:cNvPicPr>
          <p:nvPr>
            <p:ph sz="half" idx="2"/>
          </p:nvPr>
        </p:nvPicPr>
        <p:blipFill>
          <a:blip r:embed="rId2"/>
          <a:stretch>
            <a:fillRect/>
          </a:stretch>
        </p:blipFill>
        <p:spPr>
          <a:xfrm>
            <a:off x="1576387" y="2905768"/>
            <a:ext cx="3684588" cy="3684588"/>
          </a:xfrm>
        </p:spPr>
      </p:pic>
      <p:sp>
        <p:nvSpPr>
          <p:cNvPr id="5" name="Text Placeholder 4">
            <a:extLst>
              <a:ext uri="{FF2B5EF4-FFF2-40B4-BE49-F238E27FC236}">
                <a16:creationId xmlns:a16="http://schemas.microsoft.com/office/drawing/2014/main" id="{4FD4D1AB-0D12-7601-7656-D36A5F3629D5}"/>
              </a:ext>
            </a:extLst>
          </p:cNvPr>
          <p:cNvSpPr>
            <a:spLocks noGrp="1"/>
          </p:cNvSpPr>
          <p:nvPr>
            <p:ph type="body" sz="quarter" idx="3"/>
          </p:nvPr>
        </p:nvSpPr>
        <p:spPr>
          <a:xfrm>
            <a:off x="6172200" y="1458931"/>
            <a:ext cx="5183188" cy="750014"/>
          </a:xfrm>
        </p:spPr>
        <p:txBody>
          <a:bodyPr/>
          <a:lstStyle/>
          <a:p>
            <a:pPr algn="ctr"/>
            <a:r>
              <a:rPr lang="en-US" dirty="0"/>
              <a:t>Open Admissions, Technical, </a:t>
            </a:r>
            <a:r>
              <a:rPr lang="en-US" dirty="0" err="1"/>
              <a:t>etc</a:t>
            </a:r>
            <a:endParaRPr lang="en-US" dirty="0"/>
          </a:p>
        </p:txBody>
      </p:sp>
      <p:pic>
        <p:nvPicPr>
          <p:cNvPr id="10" name="Content Placeholder 9">
            <a:extLst>
              <a:ext uri="{FF2B5EF4-FFF2-40B4-BE49-F238E27FC236}">
                <a16:creationId xmlns:a16="http://schemas.microsoft.com/office/drawing/2014/main" id="{9F770875-ADA3-EF61-1162-A8C955FBB008}"/>
              </a:ext>
            </a:extLst>
          </p:cNvPr>
          <p:cNvPicPr>
            <a:picLocks noGrp="1" noChangeAspect="1"/>
          </p:cNvPicPr>
          <p:nvPr>
            <p:ph sz="quarter" idx="4"/>
          </p:nvPr>
        </p:nvPicPr>
        <p:blipFill>
          <a:blip r:embed="rId3"/>
          <a:stretch>
            <a:fillRect/>
          </a:stretch>
        </p:blipFill>
        <p:spPr>
          <a:xfrm>
            <a:off x="6921500" y="2905768"/>
            <a:ext cx="3684588" cy="3684588"/>
          </a:xfrm>
        </p:spPr>
      </p:pic>
    </p:spTree>
    <p:extLst>
      <p:ext uri="{BB962C8B-B14F-4D97-AF65-F5344CB8AC3E}">
        <p14:creationId xmlns:p14="http://schemas.microsoft.com/office/powerpoint/2010/main" val="351840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85000">
              <a:schemeClr val="accent1">
                <a:lumMod val="5000"/>
                <a:lumOff val="95000"/>
              </a:schemeClr>
            </a:gs>
            <a:gs pos="2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5">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17" name="Freeform: Shape 16">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D9E4098-D25E-0B39-944C-3379C3318616}"/>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3400" b="1" kern="1200" dirty="0">
                <a:solidFill>
                  <a:schemeClr val="tx2"/>
                </a:solidFill>
                <a:effectLst>
                  <a:outerShdw blurRad="38100" dist="38100" dir="2700000" algn="tl">
                    <a:srgbClr val="000000">
                      <a:alpha val="43137"/>
                    </a:srgbClr>
                  </a:outerShdw>
                </a:effectLst>
                <a:latin typeface="+mj-lt"/>
                <a:ea typeface="+mj-ea"/>
                <a:cs typeface="+mj-cs"/>
              </a:rPr>
              <a:t>Auto Admit does NOT mean You Got your College Major</a:t>
            </a:r>
          </a:p>
        </p:txBody>
      </p:sp>
      <p:pic>
        <p:nvPicPr>
          <p:cNvPr id="7" name="Content Placeholder 6">
            <a:extLst>
              <a:ext uri="{FF2B5EF4-FFF2-40B4-BE49-F238E27FC236}">
                <a16:creationId xmlns:a16="http://schemas.microsoft.com/office/drawing/2014/main" id="{664C22E3-5611-0FF9-F2D6-767ABD2A2587}"/>
              </a:ext>
            </a:extLst>
          </p:cNvPr>
          <p:cNvPicPr>
            <a:picLocks noGrp="1" noChangeAspect="1"/>
          </p:cNvPicPr>
          <p:nvPr>
            <p:ph sz="half" idx="2"/>
          </p:nvPr>
        </p:nvPicPr>
        <p:blipFill>
          <a:blip r:embed="rId2"/>
          <a:stretch>
            <a:fillRect/>
          </a:stretch>
        </p:blipFill>
        <p:spPr>
          <a:xfrm>
            <a:off x="5909103" y="743798"/>
            <a:ext cx="5491075" cy="5367528"/>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299863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D33AA-196D-39C5-BEE9-6CF3F4A3FE97}"/>
              </a:ext>
            </a:extLst>
          </p:cNvPr>
          <p:cNvSpPr>
            <a:spLocks noGrp="1"/>
          </p:cNvSpPr>
          <p:nvPr>
            <p:ph type="title"/>
          </p:nvPr>
        </p:nvSpPr>
        <p:spPr>
          <a:xfrm>
            <a:off x="654283" y="643467"/>
            <a:ext cx="10079959" cy="1270648"/>
          </a:xfrm>
        </p:spPr>
        <p:txBody>
          <a:bodyPr/>
          <a:lstStyle/>
          <a:p>
            <a:pPr defTabSz="868680"/>
            <a:r>
              <a:rPr lang="en-US" sz="4180" b="1" kern="1200" dirty="0">
                <a:solidFill>
                  <a:schemeClr val="tx1"/>
                </a:solidFill>
                <a:effectLst>
                  <a:outerShdw blurRad="38100" dist="38100" dir="2700000" algn="tl">
                    <a:srgbClr val="000000">
                      <a:alpha val="43137"/>
                    </a:srgbClr>
                  </a:outerShdw>
                </a:effectLst>
              </a:rPr>
              <a:t>Tests, Tests, Tests – Do I need to send or NOT??</a:t>
            </a:r>
            <a:endParaRPr lang="en-US"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0AEC4230-98B3-0473-0609-8ACCBB96A36F}"/>
              </a:ext>
            </a:extLst>
          </p:cNvPr>
          <p:cNvSpPr>
            <a:spLocks noGrp="1"/>
          </p:cNvSpPr>
          <p:nvPr>
            <p:ph idx="1"/>
          </p:nvPr>
        </p:nvSpPr>
        <p:spPr>
          <a:xfrm>
            <a:off x="654283" y="2043461"/>
            <a:ext cx="10079959" cy="4171071"/>
          </a:xfrm>
        </p:spPr>
        <p:txBody>
          <a:bodyPr>
            <a:normAutofit fontScale="85000" lnSpcReduction="20000"/>
          </a:bodyPr>
          <a:lstStyle/>
          <a:p>
            <a:pPr marL="217170" indent="-217170" defTabSz="868680">
              <a:spcBef>
                <a:spcPts val="950"/>
              </a:spcBef>
            </a:pPr>
            <a:r>
              <a:rPr lang="en-US" sz="2660" kern="1200" dirty="0">
                <a:solidFill>
                  <a:schemeClr val="tx1"/>
                </a:solidFill>
                <a:latin typeface="+mn-lt"/>
                <a:ea typeface="+mn-ea"/>
                <a:cs typeface="+mn-cs"/>
              </a:rPr>
              <a:t>Optional</a:t>
            </a:r>
            <a:endParaRPr lang="en-US" sz="2660" dirty="0"/>
          </a:p>
          <a:p>
            <a:pPr marL="217170" indent="-217170" defTabSz="868680">
              <a:spcBef>
                <a:spcPts val="950"/>
              </a:spcBef>
            </a:pPr>
            <a:r>
              <a:rPr lang="en-US" sz="2660" kern="1200" dirty="0">
                <a:solidFill>
                  <a:schemeClr val="tx1"/>
                </a:solidFill>
                <a:latin typeface="+mn-lt"/>
                <a:ea typeface="+mn-ea"/>
                <a:cs typeface="+mn-cs"/>
              </a:rPr>
              <a:t>Blind</a:t>
            </a:r>
          </a:p>
          <a:p>
            <a:pPr marL="217170" indent="-217170" defTabSz="868680">
              <a:spcBef>
                <a:spcPts val="950"/>
              </a:spcBef>
            </a:pPr>
            <a:r>
              <a:rPr lang="en-US" sz="2660" dirty="0"/>
              <a:t>Look for the average test score </a:t>
            </a:r>
          </a:p>
          <a:p>
            <a:pPr marL="0" indent="0" defTabSz="868680">
              <a:spcBef>
                <a:spcPts val="950"/>
              </a:spcBef>
              <a:buNone/>
            </a:pPr>
            <a:r>
              <a:rPr lang="en-US" sz="2660" dirty="0"/>
              <a:t>of those accepted and decide if you will </a:t>
            </a:r>
          </a:p>
          <a:p>
            <a:pPr marL="0" indent="0" defTabSz="868680">
              <a:spcBef>
                <a:spcPts val="950"/>
              </a:spcBef>
              <a:buNone/>
            </a:pPr>
            <a:r>
              <a:rPr lang="en-US" sz="2660" dirty="0"/>
              <a:t>send</a:t>
            </a:r>
          </a:p>
          <a:p>
            <a:pPr marL="0" indent="0" defTabSz="868680">
              <a:spcBef>
                <a:spcPts val="950"/>
              </a:spcBef>
              <a:buNone/>
            </a:pPr>
            <a:r>
              <a:rPr lang="en-US" sz="2660" dirty="0"/>
              <a:t>	</a:t>
            </a:r>
            <a:r>
              <a:rPr lang="en-US" sz="2660" b="1" dirty="0"/>
              <a:t>* Rule of thumb</a:t>
            </a:r>
          </a:p>
          <a:p>
            <a:pPr marL="0" indent="0" defTabSz="868680">
              <a:spcBef>
                <a:spcPts val="950"/>
              </a:spcBef>
              <a:buNone/>
            </a:pPr>
            <a:r>
              <a:rPr lang="en-US" sz="2660" dirty="0"/>
              <a:t>If your score is lower than the </a:t>
            </a:r>
          </a:p>
          <a:p>
            <a:pPr marL="0" indent="0" defTabSz="868680">
              <a:spcBef>
                <a:spcPts val="950"/>
              </a:spcBef>
              <a:buNone/>
            </a:pPr>
            <a:r>
              <a:rPr lang="en-US" sz="2660" dirty="0"/>
              <a:t>average admitted test scores for the </a:t>
            </a:r>
          </a:p>
          <a:p>
            <a:pPr marL="0" indent="0" defTabSz="868680">
              <a:spcBef>
                <a:spcPts val="950"/>
              </a:spcBef>
              <a:buNone/>
            </a:pPr>
            <a:r>
              <a:rPr lang="en-US" sz="2660" dirty="0"/>
              <a:t>college that you are interested in</a:t>
            </a:r>
          </a:p>
          <a:p>
            <a:pPr marL="0" indent="0" defTabSz="868680">
              <a:spcBef>
                <a:spcPts val="950"/>
              </a:spcBef>
              <a:buNone/>
            </a:pPr>
            <a:r>
              <a:rPr lang="en-US" sz="2660" dirty="0"/>
              <a:t> – Do NOT send test score </a:t>
            </a:r>
          </a:p>
          <a:p>
            <a:pPr marL="0" indent="0" defTabSz="868680">
              <a:spcBef>
                <a:spcPts val="950"/>
              </a:spcBef>
              <a:buNone/>
            </a:pPr>
            <a:r>
              <a:rPr lang="en-US" sz="2660" dirty="0"/>
              <a:t>Use the gift of test optional</a:t>
            </a:r>
            <a:endParaRPr lang="en-US" dirty="0"/>
          </a:p>
        </p:txBody>
      </p:sp>
      <p:sp>
        <p:nvSpPr>
          <p:cNvPr id="5" name="Text Placeholder 4">
            <a:extLst>
              <a:ext uri="{FF2B5EF4-FFF2-40B4-BE49-F238E27FC236}">
                <a16:creationId xmlns:a16="http://schemas.microsoft.com/office/drawing/2014/main" id="{4474B126-2472-9589-B816-D9E57FD19744}"/>
              </a:ext>
            </a:extLst>
          </p:cNvPr>
          <p:cNvSpPr>
            <a:spLocks noGrp="1"/>
          </p:cNvSpPr>
          <p:nvPr>
            <p:ph type="body" sz="quarter" idx="4294967295"/>
          </p:nvPr>
        </p:nvSpPr>
        <p:spPr>
          <a:xfrm>
            <a:off x="6569259" y="1904984"/>
            <a:ext cx="4968458" cy="789779"/>
          </a:xfrm>
        </p:spPr>
        <p:txBody>
          <a:bodyPr>
            <a:noAutofit/>
          </a:bodyPr>
          <a:lstStyle/>
          <a:p>
            <a:pPr marL="217170" indent="-217170" defTabSz="868680">
              <a:spcBef>
                <a:spcPts val="950"/>
              </a:spcBef>
            </a:pPr>
            <a:r>
              <a:rPr lang="en-US" kern="1200" dirty="0">
                <a:solidFill>
                  <a:schemeClr val="tx1"/>
                </a:solidFill>
                <a:latin typeface="+mn-lt"/>
                <a:ea typeface="+mn-ea"/>
                <a:cs typeface="+mn-cs"/>
              </a:rPr>
              <a:t>ACT vs SAT -  Try to complete both or either by October to meet December 1</a:t>
            </a:r>
            <a:r>
              <a:rPr lang="en-US" kern="1200" baseline="30000" dirty="0">
                <a:solidFill>
                  <a:schemeClr val="tx1"/>
                </a:solidFill>
                <a:latin typeface="+mn-lt"/>
                <a:ea typeface="+mn-ea"/>
                <a:cs typeface="+mn-cs"/>
              </a:rPr>
              <a:t>st</a:t>
            </a:r>
            <a:r>
              <a:rPr lang="en-US" kern="1200" dirty="0">
                <a:solidFill>
                  <a:schemeClr val="tx1"/>
                </a:solidFill>
                <a:latin typeface="+mn-lt"/>
                <a:ea typeface="+mn-ea"/>
                <a:cs typeface="+mn-cs"/>
              </a:rPr>
              <a:t> app. Deadlines.</a:t>
            </a:r>
          </a:p>
          <a:p>
            <a:pPr marL="217170" indent="-217170" defTabSz="868680">
              <a:spcBef>
                <a:spcPts val="950"/>
              </a:spcBef>
            </a:pPr>
            <a:r>
              <a:rPr lang="en-US" dirty="0"/>
              <a:t>SAT is NOT your only  option</a:t>
            </a:r>
          </a:p>
          <a:p>
            <a:pPr marL="217170" indent="-217170" defTabSz="868680">
              <a:spcBef>
                <a:spcPts val="950"/>
              </a:spcBef>
            </a:pPr>
            <a:r>
              <a:rPr lang="en-US" kern="1200" dirty="0">
                <a:solidFill>
                  <a:schemeClr val="tx1"/>
                </a:solidFill>
                <a:latin typeface="+mn-lt"/>
                <a:ea typeface="+mn-ea"/>
                <a:cs typeface="+mn-cs"/>
              </a:rPr>
              <a:t>Many students do very well on the ACT</a:t>
            </a:r>
          </a:p>
          <a:p>
            <a:pPr marL="217170" indent="-217170" defTabSz="868680">
              <a:spcBef>
                <a:spcPts val="950"/>
              </a:spcBef>
            </a:pPr>
            <a:r>
              <a:rPr lang="en-US" dirty="0"/>
              <a:t>TSI – Offered 3 times this year</a:t>
            </a:r>
          </a:p>
        </p:txBody>
      </p:sp>
    </p:spTree>
    <p:extLst>
      <p:ext uri="{BB962C8B-B14F-4D97-AF65-F5344CB8AC3E}">
        <p14:creationId xmlns:p14="http://schemas.microsoft.com/office/powerpoint/2010/main" val="1331294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33AA-196D-39C5-BEE9-6CF3F4A3FE97}"/>
              </a:ext>
            </a:extLst>
          </p:cNvPr>
          <p:cNvSpPr>
            <a:spLocks noGrp="1"/>
          </p:cNvSpPr>
          <p:nvPr>
            <p:ph type="title"/>
          </p:nvPr>
        </p:nvSpPr>
        <p:spPr>
          <a:xfrm>
            <a:off x="839788" y="365125"/>
            <a:ext cx="10515600" cy="823913"/>
          </a:xfrm>
        </p:spPr>
        <p:txBody>
          <a:bodyPr/>
          <a:lstStyle/>
          <a:p>
            <a:pPr algn="ctr" defTabSz="868680"/>
            <a:r>
              <a:rPr lang="en-US" sz="4180" b="1" kern="1200" dirty="0">
                <a:solidFill>
                  <a:schemeClr val="tx1"/>
                </a:solidFill>
                <a:effectLst>
                  <a:outerShdw blurRad="38100" dist="38100" dir="2700000" algn="tl">
                    <a:srgbClr val="000000">
                      <a:alpha val="43137"/>
                    </a:srgbClr>
                  </a:outerShdw>
                </a:effectLst>
              </a:rPr>
              <a:t>Register to take SAT &amp; ACT</a:t>
            </a:r>
            <a:endParaRPr lang="en-US" b="1"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4474B126-2472-9589-B816-D9E57FD19744}"/>
              </a:ext>
            </a:extLst>
          </p:cNvPr>
          <p:cNvSpPr>
            <a:spLocks noGrp="1"/>
          </p:cNvSpPr>
          <p:nvPr>
            <p:ph type="body" idx="1"/>
          </p:nvPr>
        </p:nvSpPr>
        <p:spPr/>
        <p:txBody>
          <a:bodyPr>
            <a:noAutofit/>
          </a:bodyPr>
          <a:lstStyle/>
          <a:p>
            <a:pPr marL="217170" indent="-217170" algn="ctr" defTabSz="868680">
              <a:spcBef>
                <a:spcPts val="950"/>
              </a:spcBef>
            </a:pPr>
            <a:endParaRPr lang="en-US" dirty="0"/>
          </a:p>
          <a:p>
            <a:pPr marL="217170" indent="-217170" algn="ctr" defTabSz="868680">
              <a:spcBef>
                <a:spcPts val="950"/>
              </a:spcBef>
            </a:pPr>
            <a:endParaRPr lang="en-US" dirty="0"/>
          </a:p>
          <a:p>
            <a:pPr marL="217170" indent="-217170" algn="ctr" defTabSz="868680">
              <a:spcBef>
                <a:spcPts val="950"/>
              </a:spcBef>
            </a:pPr>
            <a:r>
              <a:rPr lang="en-US" dirty="0"/>
              <a:t>SAT Test </a:t>
            </a:r>
            <a:r>
              <a:rPr lang="en-US" dirty="0">
                <a:hlinkClick r:id="rId2"/>
              </a:rPr>
              <a:t>https://mysat.collegeboard.org/login</a:t>
            </a:r>
            <a:endParaRPr lang="en-US" dirty="0"/>
          </a:p>
          <a:p>
            <a:pPr marL="217170" indent="-217170" algn="ctr" defTabSz="868680">
              <a:spcBef>
                <a:spcPts val="950"/>
              </a:spcBef>
            </a:pPr>
            <a:endParaRPr lang="en-US" dirty="0"/>
          </a:p>
        </p:txBody>
      </p:sp>
      <p:pic>
        <p:nvPicPr>
          <p:cNvPr id="11" name="Content Placeholder 10">
            <a:extLst>
              <a:ext uri="{FF2B5EF4-FFF2-40B4-BE49-F238E27FC236}">
                <a16:creationId xmlns:a16="http://schemas.microsoft.com/office/drawing/2014/main" id="{2C47E006-4D69-F3CD-052D-145149E18B64}"/>
              </a:ext>
            </a:extLst>
          </p:cNvPr>
          <p:cNvPicPr>
            <a:picLocks noGrp="1" noChangeAspect="1"/>
          </p:cNvPicPr>
          <p:nvPr>
            <p:ph sz="half" idx="2"/>
          </p:nvPr>
        </p:nvPicPr>
        <p:blipFill>
          <a:blip r:embed="rId3"/>
          <a:stretch>
            <a:fillRect/>
          </a:stretch>
        </p:blipFill>
        <p:spPr>
          <a:xfrm>
            <a:off x="239780" y="2524126"/>
            <a:ext cx="5510145" cy="2962513"/>
          </a:xfrm>
        </p:spPr>
      </p:pic>
      <p:sp>
        <p:nvSpPr>
          <p:cNvPr id="6" name="Text Placeholder 5">
            <a:extLst>
              <a:ext uri="{FF2B5EF4-FFF2-40B4-BE49-F238E27FC236}">
                <a16:creationId xmlns:a16="http://schemas.microsoft.com/office/drawing/2014/main" id="{E928DDF1-F07B-C73A-3407-3EC53A3507AE}"/>
              </a:ext>
            </a:extLst>
          </p:cNvPr>
          <p:cNvSpPr>
            <a:spLocks noGrp="1"/>
          </p:cNvSpPr>
          <p:nvPr>
            <p:ph type="body" sz="quarter" idx="3"/>
          </p:nvPr>
        </p:nvSpPr>
        <p:spPr/>
        <p:txBody>
          <a:bodyPr>
            <a:normAutofit lnSpcReduction="10000"/>
          </a:bodyPr>
          <a:lstStyle/>
          <a:p>
            <a:pPr algn="ctr"/>
            <a:r>
              <a:rPr lang="en-US" dirty="0"/>
              <a:t>ACT Test</a:t>
            </a:r>
          </a:p>
          <a:p>
            <a:pPr algn="ctr"/>
            <a:r>
              <a:rPr lang="en-US" dirty="0"/>
              <a:t> </a:t>
            </a:r>
            <a:r>
              <a:rPr lang="en-US" dirty="0">
                <a:hlinkClick r:id="rId4"/>
              </a:rPr>
              <a:t>www.ACT.org</a:t>
            </a:r>
            <a:endParaRPr lang="en-US" dirty="0"/>
          </a:p>
          <a:p>
            <a:pPr algn="ctr"/>
            <a:endParaRPr lang="en-US" dirty="0"/>
          </a:p>
        </p:txBody>
      </p:sp>
      <p:pic>
        <p:nvPicPr>
          <p:cNvPr id="9" name="Content Placeholder 8">
            <a:extLst>
              <a:ext uri="{FF2B5EF4-FFF2-40B4-BE49-F238E27FC236}">
                <a16:creationId xmlns:a16="http://schemas.microsoft.com/office/drawing/2014/main" id="{3D459D3F-9738-0D66-2B84-B2ECDAC6768F}"/>
              </a:ext>
            </a:extLst>
          </p:cNvPr>
          <p:cNvPicPr>
            <a:picLocks noGrp="1" noChangeAspect="1"/>
          </p:cNvPicPr>
          <p:nvPr>
            <p:ph sz="quarter" idx="4"/>
          </p:nvPr>
        </p:nvPicPr>
        <p:blipFill>
          <a:blip r:embed="rId5"/>
          <a:stretch>
            <a:fillRect/>
          </a:stretch>
        </p:blipFill>
        <p:spPr>
          <a:xfrm>
            <a:off x="6172200" y="2505075"/>
            <a:ext cx="5928184" cy="2962513"/>
          </a:xfrm>
        </p:spPr>
      </p:pic>
    </p:spTree>
    <p:extLst>
      <p:ext uri="{BB962C8B-B14F-4D97-AF65-F5344CB8AC3E}">
        <p14:creationId xmlns:p14="http://schemas.microsoft.com/office/powerpoint/2010/main" val="122829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1264">
              <a:schemeClr val="accent1">
                <a:lumMod val="45000"/>
                <a:lumOff val="55000"/>
              </a:schemeClr>
            </a:gs>
            <a:gs pos="8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hlinkClick r:id="rId4"/>
            <a:extLst>
              <a:ext uri="{FF2B5EF4-FFF2-40B4-BE49-F238E27FC236}">
                <a16:creationId xmlns:a16="http://schemas.microsoft.com/office/drawing/2014/main" id="{2565E88C-DEEB-2946-DD1E-059B9483070E}"/>
              </a:ext>
            </a:extLst>
          </p:cNvPr>
          <p:cNvSpPr txBox="1">
            <a:spLocks/>
          </p:cNvSpPr>
          <p:nvPr/>
        </p:nvSpPr>
        <p:spPr>
          <a:xfrm>
            <a:off x="1142695" y="365125"/>
            <a:ext cx="4343401" cy="18382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dirty="0" err="1">
                <a:effectLst>
                  <a:outerShdw blurRad="38100" dist="38100" dir="2700000" algn="tl">
                    <a:srgbClr val="000000">
                      <a:alpha val="43137"/>
                    </a:srgbClr>
                  </a:outerShdw>
                </a:effectLst>
              </a:rPr>
              <a:t>SchooLinks</a:t>
            </a:r>
            <a:r>
              <a:rPr lang="en-US" sz="4000" b="1" dirty="0">
                <a:effectLst>
                  <a:outerShdw blurRad="38100" dist="38100" dir="2700000" algn="tl">
                    <a:srgbClr val="000000">
                      <a:alpha val="43137"/>
                    </a:srgbClr>
                  </a:outerShdw>
                </a:effectLst>
              </a:rPr>
              <a:t>: </a:t>
            </a:r>
          </a:p>
          <a:p>
            <a:pPr algn="ctr">
              <a:spcAft>
                <a:spcPts val="600"/>
              </a:spcAft>
            </a:pPr>
            <a:r>
              <a:rPr lang="en-US" sz="4000" b="1" dirty="0">
                <a:effectLst>
                  <a:outerShdw blurRad="38100" dist="38100" dir="2700000" algn="tl">
                    <a:srgbClr val="000000">
                      <a:alpha val="43137"/>
                    </a:srgbClr>
                  </a:outerShdw>
                </a:effectLst>
              </a:rPr>
              <a:t>All Things College &amp; Career Ready</a:t>
            </a:r>
          </a:p>
        </p:txBody>
      </p:sp>
      <p:pic>
        <p:nvPicPr>
          <p:cNvPr id="4" name="Picture 3" descr="A qr code with a dinosaur&#10;&#10;Description automatically generated">
            <a:extLst>
              <a:ext uri="{FF2B5EF4-FFF2-40B4-BE49-F238E27FC236}">
                <a16:creationId xmlns:a16="http://schemas.microsoft.com/office/drawing/2014/main" id="{F2DCAB57-CB33-1994-00FF-4B2399FE8475}"/>
              </a:ext>
            </a:extLst>
          </p:cNvPr>
          <p:cNvPicPr>
            <a:picLocks noChangeAspect="1"/>
          </p:cNvPicPr>
          <p:nvPr/>
        </p:nvPicPr>
        <p:blipFill>
          <a:blip r:embed="rId5"/>
          <a:stretch>
            <a:fillRect/>
          </a:stretch>
        </p:blipFill>
        <p:spPr>
          <a:xfrm>
            <a:off x="6705905" y="365125"/>
            <a:ext cx="2194560" cy="2194560"/>
          </a:xfrm>
          <a:prstGeom prst="rect">
            <a:avLst/>
          </a:prstGeom>
        </p:spPr>
      </p:pic>
      <p:pic>
        <p:nvPicPr>
          <p:cNvPr id="10" name="Picture 9" descr="A green and white logo&#10;&#10;Description automatically generated">
            <a:extLst>
              <a:ext uri="{FF2B5EF4-FFF2-40B4-BE49-F238E27FC236}">
                <a16:creationId xmlns:a16="http://schemas.microsoft.com/office/drawing/2014/main" id="{CF969953-FA62-62E5-A10B-222C3400FC7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287394" y="721415"/>
            <a:ext cx="2540538" cy="1481980"/>
          </a:xfrm>
          <a:prstGeom prst="rect">
            <a:avLst/>
          </a:prstGeom>
        </p:spPr>
      </p:pic>
      <p:sp>
        <p:nvSpPr>
          <p:cNvPr id="17"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6B6DFA-1094-1BF8-7E7E-8B549EA6517C}"/>
              </a:ext>
            </a:extLst>
          </p:cNvPr>
          <p:cNvSpPr txBox="1"/>
          <p:nvPr/>
        </p:nvSpPr>
        <p:spPr>
          <a:xfrm>
            <a:off x="612648" y="2668469"/>
            <a:ext cx="5295015" cy="3650138"/>
          </a:xfrm>
          <a:prstGeom prst="rect">
            <a:avLst/>
          </a:prstGeom>
        </p:spPr>
        <p:txBody>
          <a:bodyPr vert="horz" lIns="91440" tIns="45720" rIns="91440" bIns="45720" rtlCol="0">
            <a:normAutofit/>
          </a:bodyPr>
          <a:lstStyle/>
          <a:p>
            <a:pPr>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r>
              <a:rPr lang="en-US" sz="2200" b="1" dirty="0" err="1"/>
              <a:t>SchooLinks</a:t>
            </a:r>
            <a:r>
              <a:rPr lang="en-US" sz="2200" b="1" dirty="0"/>
              <a:t> replaced Naviance</a:t>
            </a:r>
          </a:p>
          <a:p>
            <a:pPr indent="-228600">
              <a:lnSpc>
                <a:spcPct val="90000"/>
              </a:lnSpc>
              <a:spcAft>
                <a:spcPts val="600"/>
              </a:spcAft>
              <a:buFont typeface="Arial" panose="020B0604020202020204" pitchFamily="34" charset="0"/>
              <a:buChar char="•"/>
            </a:pPr>
            <a:r>
              <a:rPr lang="en-US" sz="2200" dirty="0" err="1"/>
              <a:t>SchooLinks</a:t>
            </a:r>
            <a:r>
              <a:rPr lang="en-US" sz="2200" dirty="0"/>
              <a:t> Overview</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7" name="Online Media 6" title="College And Career Readiness Platform With 80+ Features - SchooLinks">
            <a:hlinkClick r:id="" action="ppaction://media"/>
            <a:extLst>
              <a:ext uri="{FF2B5EF4-FFF2-40B4-BE49-F238E27FC236}">
                <a16:creationId xmlns:a16="http://schemas.microsoft.com/office/drawing/2014/main" id="{B7317B20-0E00-B56F-C8BA-660D2241D282}"/>
              </a:ext>
            </a:extLst>
          </p:cNvPr>
          <p:cNvPicPr>
            <a:picLocks noRot="1" noChangeAspect="1"/>
          </p:cNvPicPr>
          <p:nvPr>
            <a:videoFile r:link="rId1"/>
          </p:nvPr>
        </p:nvPicPr>
        <p:blipFill>
          <a:blip r:embed="rId8"/>
          <a:stretch>
            <a:fillRect/>
          </a:stretch>
        </p:blipFill>
        <p:spPr>
          <a:xfrm>
            <a:off x="6217901" y="2877185"/>
            <a:ext cx="5948905" cy="3361131"/>
          </a:xfrm>
          <a:prstGeom prst="rect">
            <a:avLst/>
          </a:prstGeom>
        </p:spPr>
      </p:pic>
      <p:sp>
        <p:nvSpPr>
          <p:cNvPr id="5" name="Content Placeholder 2">
            <a:extLst>
              <a:ext uri="{FF2B5EF4-FFF2-40B4-BE49-F238E27FC236}">
                <a16:creationId xmlns:a16="http://schemas.microsoft.com/office/drawing/2014/main" id="{233C7479-209E-91F6-49F7-36EF82C1A8EE}"/>
              </a:ext>
            </a:extLst>
          </p:cNvPr>
          <p:cNvSpPr txBox="1">
            <a:spLocks/>
          </p:cNvSpPr>
          <p:nvPr/>
        </p:nvSpPr>
        <p:spPr>
          <a:xfrm>
            <a:off x="429369" y="4191855"/>
            <a:ext cx="5854970" cy="236628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What is </a:t>
            </a:r>
            <a:r>
              <a:rPr lang="en-US" sz="1900" dirty="0" err="1"/>
              <a:t>SchoolLinks</a:t>
            </a:r>
            <a:r>
              <a:rPr lang="en-US" sz="1900" dirty="0"/>
              <a:t>?</a:t>
            </a:r>
          </a:p>
          <a:p>
            <a:r>
              <a:rPr lang="en-US" sz="1900" dirty="0"/>
              <a:t>New college and career readiness platform that allows students to explore, plan and realize their post secondary goals. Seniors will request transcripts for all college applications, and complete 5 more “senior tasks” in </a:t>
            </a:r>
            <a:r>
              <a:rPr lang="en-US" sz="1900" dirty="0" err="1"/>
              <a:t>SchoolLinks</a:t>
            </a:r>
            <a:endParaRPr lang="en-US" sz="1900" dirty="0"/>
          </a:p>
          <a:p>
            <a:pPr marL="342900" indent="-342900"/>
            <a:r>
              <a:rPr lang="en-US" sz="1900" dirty="0"/>
              <a:t>All students must complete the initial onboarding process ASAP</a:t>
            </a:r>
          </a:p>
        </p:txBody>
      </p:sp>
    </p:spTree>
    <p:extLst>
      <p:ext uri="{BB962C8B-B14F-4D97-AF65-F5344CB8AC3E}">
        <p14:creationId xmlns:p14="http://schemas.microsoft.com/office/powerpoint/2010/main" val="8143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1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3C11A-AEE0-E6EF-C09F-4CD744B02922}"/>
              </a:ext>
            </a:extLst>
          </p:cNvPr>
          <p:cNvSpPr>
            <a:spLocks noGrp="1"/>
          </p:cNvSpPr>
          <p:nvPr>
            <p:ph type="title"/>
          </p:nvPr>
        </p:nvSpPr>
        <p:spPr>
          <a:xfrm>
            <a:off x="104932" y="217357"/>
            <a:ext cx="7570032" cy="1955073"/>
          </a:xfrm>
        </p:spPr>
        <p:txBody>
          <a:bodyPr>
            <a:normAutofit/>
          </a:bodyPr>
          <a:lstStyle/>
          <a:p>
            <a:r>
              <a:rPr lang="en-US" sz="3100" b="1" dirty="0">
                <a:effectLst>
                  <a:outerShdw blurRad="38100" dist="38100" dir="2700000" algn="tl">
                    <a:srgbClr val="000000">
                      <a:alpha val="43137"/>
                    </a:srgbClr>
                  </a:outerShdw>
                </a:effectLst>
              </a:rPr>
              <a:t>2 Excused Absence College visits this year </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&amp; </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CCR Has 2 College Fieldtrips TBD</a:t>
            </a:r>
          </a:p>
        </p:txBody>
      </p:sp>
      <p:sp>
        <p:nvSpPr>
          <p:cNvPr id="5" name="Content Placeholder 4">
            <a:extLst>
              <a:ext uri="{FF2B5EF4-FFF2-40B4-BE49-F238E27FC236}">
                <a16:creationId xmlns:a16="http://schemas.microsoft.com/office/drawing/2014/main" id="{8BE4666F-847F-357E-20E8-9C38D61CF537}"/>
              </a:ext>
            </a:extLst>
          </p:cNvPr>
          <p:cNvSpPr>
            <a:spLocks noGrp="1"/>
          </p:cNvSpPr>
          <p:nvPr>
            <p:ph idx="1"/>
          </p:nvPr>
        </p:nvSpPr>
        <p:spPr>
          <a:xfrm>
            <a:off x="263382" y="2172430"/>
            <a:ext cx="6122428" cy="4468213"/>
          </a:xfrm>
        </p:spPr>
        <p:txBody>
          <a:bodyPr>
            <a:normAutofit/>
          </a:bodyPr>
          <a:lstStyle/>
          <a:p>
            <a:r>
              <a:rPr lang="en-US" sz="1700" dirty="0"/>
              <a:t>A student shall be excused for up to two (2) days during the student’s junior year and up to two (2) days during the student’s senior year to visit an accredited institution of higher education. </a:t>
            </a:r>
          </a:p>
          <a:p>
            <a:r>
              <a:rPr lang="en-US" sz="1700" dirty="0"/>
              <a:t>I suggest making 3 day weekends, 4 day weekends and allowing your student to attend 2-3 colleges visits in a day.  This requires prior planning and connecting with current students and asking to shadow for an authentic experience.</a:t>
            </a:r>
          </a:p>
          <a:p>
            <a:r>
              <a:rPr lang="en-US" sz="1700" dirty="0"/>
              <a:t>A student shall be required to submit verification of such visit(s) by providing:</a:t>
            </a:r>
          </a:p>
          <a:p>
            <a:r>
              <a:rPr lang="en-US" sz="1700" dirty="0"/>
              <a:t>A letter from the university/college verifying the date(s) and purpose of the visit in order to be counted present for attendance accounting purposes. The same place you can schedule the college visit ahead of time on-line.</a:t>
            </a:r>
          </a:p>
          <a:p>
            <a:r>
              <a:rPr lang="en-US" sz="1700" dirty="0"/>
              <a:t>If a university/college verification letter is not submitted with in two (2) school days after the visit, the absence(s) will be considered unexcused. </a:t>
            </a:r>
          </a:p>
          <a:p>
            <a:endParaRPr lang="en-US" sz="1700" dirty="0"/>
          </a:p>
        </p:txBody>
      </p:sp>
      <p:pic>
        <p:nvPicPr>
          <p:cNvPr id="7" name="Picture 6" descr="Calendar on table">
            <a:extLst>
              <a:ext uri="{FF2B5EF4-FFF2-40B4-BE49-F238E27FC236}">
                <a16:creationId xmlns:a16="http://schemas.microsoft.com/office/drawing/2014/main" id="{6E3751E0-2693-CAA2-CE66-F972E0C2BA7B}"/>
              </a:ext>
            </a:extLst>
          </p:cNvPr>
          <p:cNvPicPr>
            <a:picLocks noChangeAspect="1"/>
          </p:cNvPicPr>
          <p:nvPr/>
        </p:nvPicPr>
        <p:blipFill rotWithShape="1">
          <a:blip r:embed="rId2"/>
          <a:srcRect l="2146" r="3981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9723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8D4DAB2-E1D4-E2EB-A012-5F8DB8B96192}"/>
              </a:ext>
            </a:extLst>
          </p:cNvPr>
          <p:cNvPicPr>
            <a:picLocks noChangeAspect="1"/>
          </p:cNvPicPr>
          <p:nvPr/>
        </p:nvPicPr>
        <p:blipFill rotWithShape="1">
          <a:blip r:embed="rId2"/>
          <a:srcRect l="9091" t="9091"/>
          <a:stretch/>
        </p:blipFill>
        <p:spPr>
          <a:xfrm>
            <a:off x="20" y="-9625"/>
            <a:ext cx="12191981" cy="6857990"/>
          </a:xfrm>
          <a:prstGeom prst="rect">
            <a:avLst/>
          </a:prstGeom>
        </p:spPr>
      </p:pic>
      <p:sp>
        <p:nvSpPr>
          <p:cNvPr id="38" name="Rectangle 3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83C3D50-AD03-9C9F-8BCF-B79EFC2C124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b="1" dirty="0">
                <a:solidFill>
                  <a:schemeClr val="bg1"/>
                </a:solidFill>
                <a:effectLst>
                  <a:outerShdw blurRad="38100" dist="38100" dir="2700000" algn="tl">
                    <a:srgbClr val="000000">
                      <a:alpha val="43137"/>
                    </a:srgbClr>
                  </a:outerShdw>
                </a:effectLst>
              </a:rPr>
              <a:t>Money, Money, Money, Money…for College, Career, Military.</a:t>
            </a:r>
          </a:p>
        </p:txBody>
      </p:sp>
      <p:sp>
        <p:nvSpPr>
          <p:cNvPr id="40" name="Rectangle: Rounded Corners 3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6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56" name="Straight Connector 5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ectangle 58">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1FDE0-6720-7265-DC43-78D60E900823}"/>
              </a:ext>
            </a:extLst>
          </p:cNvPr>
          <p:cNvSpPr>
            <a:spLocks noGrp="1"/>
          </p:cNvSpPr>
          <p:nvPr>
            <p:ph type="title"/>
          </p:nvPr>
        </p:nvSpPr>
        <p:spPr>
          <a:xfrm>
            <a:off x="1060232" y="4352924"/>
            <a:ext cx="10071536" cy="1264141"/>
          </a:xfrm>
        </p:spPr>
        <p:txBody>
          <a:bodyPr vert="horz" lIns="91440" tIns="45720" rIns="91440" bIns="45720" rtlCol="0" anchor="b">
            <a:normAutofit fontScale="90000"/>
          </a:bodyPr>
          <a:lstStyle/>
          <a:p>
            <a:pPr algn="ctr"/>
            <a:br>
              <a:rPr lang="en-US" sz="5200" b="1" dirty="0"/>
            </a:br>
            <a:br>
              <a:rPr lang="en-US" sz="5200" b="1" dirty="0"/>
            </a:br>
            <a:br>
              <a:rPr lang="en-US" sz="5200" b="1" dirty="0"/>
            </a:br>
            <a:br>
              <a:rPr lang="en-US" sz="5200" b="1" dirty="0"/>
            </a:br>
            <a:r>
              <a:rPr lang="en-US" sz="5200" b="1" dirty="0">
                <a:effectLst>
                  <a:outerShdw blurRad="38100" dist="38100" dir="2700000" algn="tl">
                    <a:srgbClr val="000000">
                      <a:alpha val="43137"/>
                    </a:srgbClr>
                  </a:outerShdw>
                </a:effectLst>
              </a:rPr>
              <a:t>Finding Scholarships in </a:t>
            </a:r>
            <a:r>
              <a:rPr lang="en-US" sz="5200" b="1" dirty="0" err="1">
                <a:effectLst>
                  <a:outerShdw blurRad="38100" dist="38100" dir="2700000" algn="tl">
                    <a:srgbClr val="000000">
                      <a:alpha val="43137"/>
                    </a:srgbClr>
                  </a:outerShdw>
                </a:effectLst>
              </a:rPr>
              <a:t>SchooLinks</a:t>
            </a:r>
            <a:endParaRPr lang="en-US" sz="5200" b="1" dirty="0">
              <a:effectLst>
                <a:outerShdw blurRad="38100" dist="38100" dir="2700000" algn="tl">
                  <a:srgbClr val="000000">
                    <a:alpha val="43137"/>
                  </a:srgbClr>
                </a:outerShdw>
              </a:effectLst>
            </a:endParaRPr>
          </a:p>
        </p:txBody>
      </p:sp>
      <p:pic>
        <p:nvPicPr>
          <p:cNvPr id="4" name="Online Media 3" title="Managing Scholarships in SchooLinks">
            <a:hlinkClick r:id="" action="ppaction://media"/>
            <a:extLst>
              <a:ext uri="{FF2B5EF4-FFF2-40B4-BE49-F238E27FC236}">
                <a16:creationId xmlns:a16="http://schemas.microsoft.com/office/drawing/2014/main" id="{26786C36-95DA-EDBB-C7D7-2D4CB0AEA042}"/>
              </a:ext>
            </a:extLst>
          </p:cNvPr>
          <p:cNvPicPr>
            <a:picLocks noGrp="1" noRot="1" noChangeAspect="1"/>
          </p:cNvPicPr>
          <p:nvPr>
            <p:ph idx="1"/>
            <a:videoFile r:link="rId1"/>
          </p:nvPr>
        </p:nvPicPr>
        <p:blipFill>
          <a:blip r:embed="rId3"/>
          <a:stretch>
            <a:fillRect/>
          </a:stretch>
        </p:blipFill>
        <p:spPr>
          <a:xfrm>
            <a:off x="92984" y="394840"/>
            <a:ext cx="7843536" cy="4462910"/>
          </a:xfrm>
          <a:prstGeom prst="rect">
            <a:avLst/>
          </a:prstGeom>
        </p:spPr>
      </p:pic>
      <p:pic>
        <p:nvPicPr>
          <p:cNvPr id="6" name="Picture 5">
            <a:extLst>
              <a:ext uri="{FF2B5EF4-FFF2-40B4-BE49-F238E27FC236}">
                <a16:creationId xmlns:a16="http://schemas.microsoft.com/office/drawing/2014/main" id="{80EB1710-679B-3F8B-1DCD-D8767F6B332D}"/>
              </a:ext>
            </a:extLst>
          </p:cNvPr>
          <p:cNvPicPr>
            <a:picLocks noChangeAspect="1"/>
          </p:cNvPicPr>
          <p:nvPr/>
        </p:nvPicPr>
        <p:blipFill>
          <a:blip r:embed="rId4"/>
          <a:stretch>
            <a:fillRect/>
          </a:stretch>
        </p:blipFill>
        <p:spPr>
          <a:xfrm>
            <a:off x="8221267" y="1081275"/>
            <a:ext cx="3398955" cy="3398955"/>
          </a:xfrm>
          <a:prstGeom prst="rect">
            <a:avLst/>
          </a:prstGeom>
        </p:spPr>
      </p:pic>
    </p:spTree>
    <p:extLst>
      <p:ext uri="{BB962C8B-B14F-4D97-AF65-F5344CB8AC3E}">
        <p14:creationId xmlns:p14="http://schemas.microsoft.com/office/powerpoint/2010/main" val="30838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45000"/>
                <a:lumOff val="55000"/>
              </a:schemeClr>
            </a:gs>
            <a:gs pos="85000">
              <a:schemeClr val="accent1">
                <a:lumMod val="5000"/>
                <a:lumOff val="95000"/>
              </a:schemeClr>
            </a:gs>
            <a:gs pos="68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29B3-4626-9374-A110-D636F0FE183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ROTC SCHOLARSHIPS</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8BEDED5D-15E0-0C8B-6BA5-8E4842898B18}"/>
              </a:ext>
            </a:extLst>
          </p:cNvPr>
          <p:cNvSpPr>
            <a:spLocks noGrp="1"/>
          </p:cNvSpPr>
          <p:nvPr>
            <p:ph type="body" idx="1"/>
          </p:nvPr>
        </p:nvSpPr>
        <p:spPr/>
        <p:txBody>
          <a:bodyPr/>
          <a:lstStyle/>
          <a:p>
            <a:r>
              <a:rPr lang="en-US" dirty="0"/>
              <a:t>Military Branches – ROTC Scholarship</a:t>
            </a:r>
          </a:p>
          <a:p>
            <a:endParaRPr lang="en-US" dirty="0"/>
          </a:p>
        </p:txBody>
      </p:sp>
      <p:sp>
        <p:nvSpPr>
          <p:cNvPr id="6" name="Content Placeholder 5">
            <a:extLst>
              <a:ext uri="{FF2B5EF4-FFF2-40B4-BE49-F238E27FC236}">
                <a16:creationId xmlns:a16="http://schemas.microsoft.com/office/drawing/2014/main" id="{DE587969-A174-D355-A200-B78CA3D17CF9}"/>
              </a:ext>
            </a:extLst>
          </p:cNvPr>
          <p:cNvSpPr>
            <a:spLocks noGrp="1"/>
          </p:cNvSpPr>
          <p:nvPr>
            <p:ph sz="half" idx="2"/>
          </p:nvPr>
        </p:nvSpPr>
        <p:spPr/>
        <p:txBody>
          <a:bodyPr>
            <a:normAutofit lnSpcReduction="10000"/>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If your seniors are interested in military service they can apply for ROTC scholarships online now, they pay tuition, academic fees, spending money and book allowance.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Army</a:t>
            </a:r>
            <a:r>
              <a:rPr lang="en-US" sz="1800" dirty="0">
                <a:effectLst/>
                <a:latin typeface="Calibri" panose="020F0502020204030204" pitchFamily="34" charset="0"/>
                <a:ea typeface="Times New Roman" panose="02020603050405020304" pitchFamily="18" charset="0"/>
              </a:rPr>
              <a:t> </a:t>
            </a:r>
            <a:r>
              <a:rPr lang="en-US" sz="1800" u="sng" dirty="0">
                <a:solidFill>
                  <a:srgbClr val="0000FF"/>
                </a:solidFill>
                <a:effectLst/>
                <a:latin typeface="Calibri" panose="020F0502020204030204" pitchFamily="34" charset="0"/>
                <a:ea typeface="Times New Roman" panose="02020603050405020304" pitchFamily="18" charset="0"/>
                <a:hlinkClick r:id="rId2"/>
              </a:rPr>
              <a:t>https://www.goarmy.com/rotc/scholarships.html</a:t>
            </a:r>
            <a:r>
              <a:rPr lang="en-US" sz="1800" dirty="0">
                <a:effectLst/>
                <a:latin typeface="Calibri" panose="020F0502020204030204" pitchFamily="34" charset="0"/>
                <a:ea typeface="Times New Roman" panose="02020603050405020304" pitchFamily="18" charset="0"/>
              </a:rPr>
              <a:t> </a:t>
            </a: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Air Force / Space Force</a:t>
            </a:r>
            <a:r>
              <a:rPr lang="en-US" sz="1800" dirty="0">
                <a:effectLst/>
                <a:latin typeface="Calibri" panose="020F0502020204030204" pitchFamily="34" charset="0"/>
                <a:ea typeface="Times New Roman" panose="02020603050405020304" pitchFamily="18" charset="0"/>
              </a:rPr>
              <a:t> </a:t>
            </a:r>
            <a:r>
              <a:rPr lang="en-US" sz="1800" u="sng" dirty="0">
                <a:solidFill>
                  <a:srgbClr val="0000FF"/>
                </a:solidFill>
                <a:effectLst/>
                <a:latin typeface="Calibri" panose="020F0502020204030204" pitchFamily="34" charset="0"/>
                <a:ea typeface="Times New Roman" panose="02020603050405020304" pitchFamily="18" charset="0"/>
                <a:hlinkClick r:id="rId3"/>
              </a:rPr>
              <a:t>https://www.afrotc.com/scholarships/high-school/types/</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Navy / Marine</a:t>
            </a:r>
            <a:r>
              <a:rPr lang="en-US" sz="1800" dirty="0">
                <a:effectLst/>
                <a:latin typeface="Calibri" panose="020F0502020204030204" pitchFamily="34" charset="0"/>
                <a:ea typeface="Times New Roman" panose="02020603050405020304" pitchFamily="18" charset="0"/>
              </a:rPr>
              <a:t>  Opens April 1 - </a:t>
            </a:r>
            <a:r>
              <a:rPr lang="en-US" sz="1800" u="sng" dirty="0">
                <a:solidFill>
                  <a:srgbClr val="0000FF"/>
                </a:solidFill>
                <a:effectLst/>
                <a:latin typeface="Calibri" panose="020F0502020204030204" pitchFamily="34" charset="0"/>
                <a:ea typeface="Times New Roman" panose="02020603050405020304" pitchFamily="18" charset="0"/>
                <a:hlinkClick r:id="rId4"/>
              </a:rPr>
              <a:t>https://www.netc.navy.mil/Commands/Naval-Service-Training-Command/NROTC/Apply/</a:t>
            </a:r>
            <a:endParaRPr lang="en-US" sz="1800" dirty="0">
              <a:effectLst/>
              <a:latin typeface="Calibri" panose="020F0502020204030204" pitchFamily="34" charset="0"/>
              <a:ea typeface="Calibri" panose="020F0502020204030204" pitchFamily="34" charset="0"/>
            </a:endParaRPr>
          </a:p>
          <a:p>
            <a:endParaRPr lang="en-US" dirty="0"/>
          </a:p>
        </p:txBody>
      </p:sp>
      <p:sp>
        <p:nvSpPr>
          <p:cNvPr id="7" name="Text Placeholder 6">
            <a:extLst>
              <a:ext uri="{FF2B5EF4-FFF2-40B4-BE49-F238E27FC236}">
                <a16:creationId xmlns:a16="http://schemas.microsoft.com/office/drawing/2014/main" id="{81194B29-34EF-4B04-4ED6-2DB76F2AC253}"/>
              </a:ext>
            </a:extLst>
          </p:cNvPr>
          <p:cNvSpPr>
            <a:spLocks noGrp="1"/>
          </p:cNvSpPr>
          <p:nvPr>
            <p:ph type="body" sz="quarter" idx="3"/>
          </p:nvPr>
        </p:nvSpPr>
        <p:spPr/>
        <p:txBody>
          <a:bodyPr/>
          <a:lstStyle/>
          <a:p>
            <a:r>
              <a:rPr lang="en-US" dirty="0"/>
              <a:t>TAMU Corps of Cadets</a:t>
            </a:r>
          </a:p>
          <a:p>
            <a:endParaRPr lang="en-US" dirty="0"/>
          </a:p>
        </p:txBody>
      </p:sp>
      <p:pic>
        <p:nvPicPr>
          <p:cNvPr id="10" name="Content Placeholder 9">
            <a:extLst>
              <a:ext uri="{FF2B5EF4-FFF2-40B4-BE49-F238E27FC236}">
                <a16:creationId xmlns:a16="http://schemas.microsoft.com/office/drawing/2014/main" id="{8A8798CC-0A72-54F2-0191-CEC2E4093CCB}"/>
              </a:ext>
            </a:extLst>
          </p:cNvPr>
          <p:cNvPicPr>
            <a:picLocks noGrp="1" noChangeAspect="1"/>
          </p:cNvPicPr>
          <p:nvPr>
            <p:ph sz="quarter" idx="4"/>
          </p:nvPr>
        </p:nvPicPr>
        <p:blipFill>
          <a:blip r:embed="rId5"/>
          <a:stretch>
            <a:fillRect/>
          </a:stretch>
        </p:blipFill>
        <p:spPr>
          <a:xfrm>
            <a:off x="5997575" y="2657475"/>
            <a:ext cx="6088317" cy="3684588"/>
          </a:xfrm>
        </p:spPr>
      </p:pic>
      <p:pic>
        <p:nvPicPr>
          <p:cNvPr id="12" name="Picture 11">
            <a:extLst>
              <a:ext uri="{FF2B5EF4-FFF2-40B4-BE49-F238E27FC236}">
                <a16:creationId xmlns:a16="http://schemas.microsoft.com/office/drawing/2014/main" id="{689DBA71-C992-98C1-4208-5B5EF285184D}"/>
              </a:ext>
            </a:extLst>
          </p:cNvPr>
          <p:cNvPicPr>
            <a:picLocks noChangeAspect="1"/>
          </p:cNvPicPr>
          <p:nvPr/>
        </p:nvPicPr>
        <p:blipFill>
          <a:blip r:embed="rId6"/>
          <a:stretch>
            <a:fillRect/>
          </a:stretch>
        </p:blipFill>
        <p:spPr>
          <a:xfrm>
            <a:off x="9724567" y="605966"/>
            <a:ext cx="1975309" cy="1975309"/>
          </a:xfrm>
          <a:prstGeom prst="rect">
            <a:avLst/>
          </a:prstGeom>
        </p:spPr>
      </p:pic>
    </p:spTree>
    <p:extLst>
      <p:ext uri="{BB962C8B-B14F-4D97-AF65-F5344CB8AC3E}">
        <p14:creationId xmlns:p14="http://schemas.microsoft.com/office/powerpoint/2010/main" val="1851268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4654295" y="502920"/>
            <a:ext cx="6894576" cy="146304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228600">
              <a:spcAft>
                <a:spcPts val="600"/>
              </a:spcAft>
              <a:buFont typeface="Arial" panose="020B0604020202020204" pitchFamily="34" charset="0"/>
              <a:buChar char="•"/>
            </a:pPr>
            <a:r>
              <a:rPr lang="en-US" sz="2800" b="1" dirty="0">
                <a:effectLst>
                  <a:outerShdw blurRad="38100" dist="38100" dir="2700000" algn="tl">
                    <a:srgbClr val="000000">
                      <a:alpha val="43137"/>
                    </a:srgbClr>
                  </a:outerShdw>
                </a:effectLst>
                <a:ea typeface="+mn-ea"/>
                <a:cs typeface="+mn-cs"/>
              </a:rPr>
              <a:t>Who am I </a:t>
            </a:r>
          </a:p>
          <a:p>
            <a:pPr marL="742950" indent="-228600">
              <a:spcAft>
                <a:spcPts val="600"/>
              </a:spcAft>
              <a:buFont typeface="Arial" panose="020B0604020202020204" pitchFamily="34" charset="0"/>
              <a:buChar char="•"/>
            </a:pPr>
            <a:r>
              <a:rPr lang="en-US" sz="2800" b="1" dirty="0">
                <a:effectLst>
                  <a:outerShdw blurRad="38100" dist="38100" dir="2700000" algn="tl">
                    <a:srgbClr val="000000">
                      <a:alpha val="43137"/>
                    </a:srgbClr>
                  </a:outerShdw>
                </a:effectLst>
                <a:ea typeface="+mn-ea"/>
                <a:cs typeface="+mn-cs"/>
              </a:rPr>
              <a:t>What do I do</a:t>
            </a:r>
          </a:p>
          <a:p>
            <a:pPr marL="742950" indent="-228600">
              <a:spcAft>
                <a:spcPts val="600"/>
              </a:spcAft>
              <a:buFont typeface="Arial" panose="020B0604020202020204" pitchFamily="34" charset="0"/>
              <a:buChar char="•"/>
            </a:pPr>
            <a:r>
              <a:rPr lang="en-US" sz="2800" b="1" dirty="0">
                <a:effectLst>
                  <a:outerShdw blurRad="38100" dist="38100" dir="2700000" algn="tl">
                    <a:srgbClr val="000000">
                      <a:alpha val="43137"/>
                    </a:srgbClr>
                  </a:outerShdw>
                </a:effectLst>
                <a:ea typeface="+mn-ea"/>
                <a:cs typeface="+mn-cs"/>
              </a:rPr>
              <a:t>Where am I located</a:t>
            </a:r>
          </a:p>
          <a:p>
            <a:pPr marL="742950" indent="-228600">
              <a:spcAft>
                <a:spcPts val="600"/>
              </a:spcAft>
              <a:buFont typeface="Arial" panose="020B0604020202020204" pitchFamily="34" charset="0"/>
              <a:buChar char="•"/>
            </a:pPr>
            <a:r>
              <a:rPr lang="en-US" sz="2800" b="1" dirty="0">
                <a:effectLst>
                  <a:outerShdw blurRad="38100" dist="38100" dir="2700000" algn="tl">
                    <a:srgbClr val="000000">
                      <a:alpha val="43137"/>
                    </a:srgbClr>
                  </a:outerShdw>
                </a:effectLst>
                <a:ea typeface="+mn-ea"/>
                <a:cs typeface="+mn-cs"/>
              </a:rPr>
              <a:t>When can you see me?</a:t>
            </a:r>
          </a:p>
          <a:p>
            <a:pPr indent="-228600">
              <a:spcAft>
                <a:spcPts val="600"/>
              </a:spcAft>
              <a:buFont typeface="Arial" panose="020B0604020202020204" pitchFamily="34" charset="0"/>
              <a:buChar char="•"/>
            </a:pPr>
            <a:endParaRPr lang="en-US" sz="1900" b="1" dirty="0">
              <a:latin typeface="+mn-lt"/>
              <a:ea typeface="+mn-ea"/>
              <a:cs typeface="+mn-cs"/>
            </a:endParaRPr>
          </a:p>
        </p:txBody>
      </p:sp>
      <p:pic>
        <p:nvPicPr>
          <p:cNvPr id="4" name="Picture 3" descr="A person holding a sign&#10;&#10;Description automatically generated">
            <a:extLst>
              <a:ext uri="{FF2B5EF4-FFF2-40B4-BE49-F238E27FC236}">
                <a16:creationId xmlns:a16="http://schemas.microsoft.com/office/drawing/2014/main" id="{E71FCB3F-E872-9B0F-6567-B45AD66A2142}"/>
              </a:ext>
            </a:extLst>
          </p:cNvPr>
          <p:cNvPicPr>
            <a:picLocks noChangeAspect="1"/>
          </p:cNvPicPr>
          <p:nvPr/>
        </p:nvPicPr>
        <p:blipFill>
          <a:blip r:embed="rId3"/>
          <a:stretch>
            <a:fillRect/>
          </a:stretch>
        </p:blipFill>
        <p:spPr>
          <a:xfrm>
            <a:off x="2130554" y="2290936"/>
            <a:ext cx="7918700" cy="3959352"/>
          </a:xfrm>
          <a:prstGeom prst="rect">
            <a:avLst/>
          </a:prstGeom>
        </p:spPr>
      </p:pic>
    </p:spTree>
    <p:extLst>
      <p:ext uri="{BB962C8B-B14F-4D97-AF65-F5344CB8AC3E}">
        <p14:creationId xmlns:p14="http://schemas.microsoft.com/office/powerpoint/2010/main" val="225187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45000"/>
                <a:lumOff val="55000"/>
              </a:schemeClr>
            </a:gs>
            <a:gs pos="85000">
              <a:schemeClr val="accent1">
                <a:lumMod val="5000"/>
                <a:lumOff val="95000"/>
              </a:schemeClr>
            </a:gs>
            <a:gs pos="77000">
              <a:schemeClr val="accent1">
                <a:lumMod val="45000"/>
                <a:lumOff val="55000"/>
              </a:schemeClr>
            </a:gs>
            <a:gs pos="9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EAEA7-C4C5-0BE5-EBDA-B1D799F9F6D0}"/>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b="1" kern="1200" dirty="0">
                <a:solidFill>
                  <a:schemeClr val="tx1"/>
                </a:solidFill>
                <a:effectLst>
                  <a:outerShdw blurRad="38100" dist="38100" dir="2700000" algn="tl">
                    <a:srgbClr val="000000">
                      <a:alpha val="43137"/>
                    </a:srgbClr>
                  </a:outerShdw>
                </a:effectLst>
                <a:latin typeface="+mj-lt"/>
                <a:ea typeface="+mj-ea"/>
                <a:cs typeface="+mj-cs"/>
              </a:rPr>
              <a:t>Email Etiquette</a:t>
            </a:r>
          </a:p>
        </p:txBody>
      </p:sp>
      <p:sp>
        <p:nvSpPr>
          <p:cNvPr id="2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D232740-EC50-9378-255C-5BA9B94CC772}"/>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000" dirty="0"/>
              <a:t>Who are you?</a:t>
            </a:r>
          </a:p>
          <a:p>
            <a:pPr indent="-228600">
              <a:buFont typeface="Arial" panose="020B0604020202020204" pitchFamily="34" charset="0"/>
              <a:buChar char="•"/>
            </a:pPr>
            <a:r>
              <a:rPr lang="en-US" sz="2000" dirty="0"/>
              <a:t>What school Do you attend?</a:t>
            </a:r>
          </a:p>
          <a:p>
            <a:pPr indent="-228600">
              <a:buFont typeface="Arial" panose="020B0604020202020204" pitchFamily="34" charset="0"/>
              <a:buChar char="•"/>
            </a:pPr>
            <a:r>
              <a:rPr lang="en-US" sz="2000" dirty="0"/>
              <a:t>What is your student ID#</a:t>
            </a:r>
          </a:p>
          <a:p>
            <a:pPr indent="-228600">
              <a:buFont typeface="Arial" panose="020B0604020202020204" pitchFamily="34" charset="0"/>
              <a:buChar char="•"/>
            </a:pPr>
            <a:r>
              <a:rPr lang="en-US" sz="2000" dirty="0"/>
              <a:t>Greetings</a:t>
            </a:r>
          </a:p>
          <a:p>
            <a:pPr indent="-228600">
              <a:buFont typeface="Arial" panose="020B0604020202020204" pitchFamily="34" charset="0"/>
              <a:buChar char="•"/>
            </a:pPr>
            <a:r>
              <a:rPr lang="en-US" sz="2000" dirty="0"/>
              <a:t>Contact info.</a:t>
            </a:r>
          </a:p>
          <a:p>
            <a:pPr indent="-228600">
              <a:buFont typeface="Arial" panose="020B0604020202020204" pitchFamily="34" charset="0"/>
              <a:buChar char="•"/>
            </a:pPr>
            <a:r>
              <a:rPr lang="en-US" sz="2000" dirty="0"/>
              <a:t>Communicate how you want  </a:t>
            </a:r>
          </a:p>
          <a:p>
            <a:r>
              <a:rPr lang="en-US" sz="2000" dirty="0"/>
              <a:t>    to be communicated to</a:t>
            </a:r>
          </a:p>
        </p:txBody>
      </p:sp>
      <p:pic>
        <p:nvPicPr>
          <p:cNvPr id="5" name="Content Placeholder 4">
            <a:extLst>
              <a:ext uri="{FF2B5EF4-FFF2-40B4-BE49-F238E27FC236}">
                <a16:creationId xmlns:a16="http://schemas.microsoft.com/office/drawing/2014/main" id="{C3E2B372-C54D-6846-2722-86592C7D495E}"/>
              </a:ext>
            </a:extLst>
          </p:cNvPr>
          <p:cNvPicPr>
            <a:picLocks noGrp="1" noChangeAspect="1"/>
          </p:cNvPicPr>
          <p:nvPr>
            <p:ph idx="1"/>
          </p:nvPr>
        </p:nvPicPr>
        <p:blipFill>
          <a:blip r:embed="rId2"/>
          <a:stretch>
            <a:fillRect/>
          </a:stretch>
        </p:blipFill>
        <p:spPr>
          <a:xfrm>
            <a:off x="4654296" y="943661"/>
            <a:ext cx="6903720" cy="4970678"/>
          </a:xfrm>
          <a:prstGeom prst="rect">
            <a:avLst/>
          </a:prstGeom>
        </p:spPr>
      </p:pic>
    </p:spTree>
    <p:extLst>
      <p:ext uri="{BB962C8B-B14F-4D97-AF65-F5344CB8AC3E}">
        <p14:creationId xmlns:p14="http://schemas.microsoft.com/office/powerpoint/2010/main" val="493603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8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759A2-9300-792E-CD7C-D261C27867EE}"/>
              </a:ext>
            </a:extLst>
          </p:cNvPr>
          <p:cNvSpPr txBox="1"/>
          <p:nvPr/>
        </p:nvSpPr>
        <p:spPr>
          <a:xfrm>
            <a:off x="1397285" y="1859622"/>
            <a:ext cx="9411128" cy="4031873"/>
          </a:xfrm>
          <a:prstGeom prst="rect">
            <a:avLst/>
          </a:prstGeom>
          <a:noFill/>
        </p:spPr>
        <p:txBody>
          <a:bodyPr wrap="square">
            <a:spAutoFit/>
          </a:bodyPr>
          <a:lstStyle/>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 </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Elkins &amp; Ridge Point HS’s CCR &amp; Counseling team</a:t>
            </a:r>
          </a:p>
          <a:p>
            <a:pPr algn="ctr"/>
            <a:r>
              <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wishes you the best as you assist your children in their post-high school pursuits!</a:t>
            </a:r>
          </a:p>
          <a:p>
            <a:pPr algn="ctr"/>
            <a:endParaRPr lang="en-US" sz="3200" b="1" spc="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3DD1C6-B6A3-A354-2101-4B979C1DBB74}"/>
              </a:ext>
            </a:extLst>
          </p:cNvPr>
          <p:cNvSpPr txBox="1"/>
          <p:nvPr/>
        </p:nvSpPr>
        <p:spPr>
          <a:xfrm>
            <a:off x="2152650" y="2811328"/>
            <a:ext cx="7734300" cy="3163174"/>
          </a:xfrm>
          <a:prstGeom prst="rect">
            <a:avLst/>
          </a:prstGeom>
          <a:noFill/>
        </p:spPr>
        <p:txBody>
          <a:bodyPr wrap="square" rtlCol="0">
            <a:spAutoFit/>
          </a:bodyPr>
          <a:lstStyle/>
          <a:p>
            <a:pPr algn="ctr"/>
            <a:r>
              <a:rPr lang="en-US" sz="2400" b="1" spc="600" dirty="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2400" dirty="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2400" dirty="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2400" dirty="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2400" dirty="0">
              <a:solidFill>
                <a:schemeClr val="bg1"/>
              </a:solidFill>
              <a:latin typeface="Arial" panose="020B0604020202020204" pitchFamily="34" charset="0"/>
              <a:cs typeface="Arial" panose="020B0604020202020204" pitchFamily="34" charset="0"/>
            </a:endParaRPr>
          </a:p>
          <a:p>
            <a:pPr algn="ctr">
              <a:lnSpc>
                <a:spcPct val="150000"/>
              </a:lnSpc>
            </a:pPr>
            <a:r>
              <a:rPr lang="en-US" sz="2400" dirty="0" err="1">
                <a:solidFill>
                  <a:schemeClr val="bg1"/>
                </a:solidFill>
                <a:latin typeface="Arial" panose="020B0604020202020204" pitchFamily="34" charset="0"/>
                <a:cs typeface="Arial" panose="020B0604020202020204" pitchFamily="34" charset="0"/>
              </a:rPr>
              <a:t>www.fortbendisd.com</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85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6723665" y="679730"/>
            <a:ext cx="4779713" cy="2279227"/>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6000" b="1" dirty="0"/>
          </a:p>
          <a:p>
            <a:pPr algn="ctr">
              <a:spcAft>
                <a:spcPts val="600"/>
              </a:spcAft>
            </a:pPr>
            <a:r>
              <a:rPr lang="en-US" sz="6000" b="1" dirty="0">
                <a:effectLst>
                  <a:outerShdw blurRad="38100" dist="38100" dir="2700000" algn="tl">
                    <a:srgbClr val="000000">
                      <a:alpha val="43137"/>
                    </a:srgbClr>
                  </a:outerShdw>
                </a:effectLst>
              </a:rPr>
              <a:t>Your EHS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2BB4C7-8489-18C2-60D0-0281B955BA96}"/>
              </a:ext>
            </a:extLst>
          </p:cNvPr>
          <p:cNvSpPr txBox="1"/>
          <p:nvPr/>
        </p:nvSpPr>
        <p:spPr>
          <a:xfrm>
            <a:off x="696202" y="448221"/>
            <a:ext cx="5460759" cy="6771084"/>
          </a:xfrm>
          <a:prstGeom prst="rect">
            <a:avLst/>
          </a:prstGeom>
          <a:noFill/>
        </p:spPr>
        <p:txBody>
          <a:bodyPr wrap="square">
            <a:spAutoFit/>
          </a:bodyPr>
          <a:lstStyle/>
          <a:p>
            <a:pPr lvl="1"/>
            <a:r>
              <a:rPr lang="en-US" sz="1000" b="1" i="0" dirty="0">
                <a:solidFill>
                  <a:srgbClr val="484848"/>
                </a:solidFill>
                <a:effectLst/>
                <a:latin typeface="Poppins" panose="020B0502040204020203" pitchFamily="2" charset="0"/>
              </a:rPr>
              <a:t>Lead Counselor, Dina Powis</a:t>
            </a:r>
          </a:p>
          <a:p>
            <a:pPr algn="l"/>
            <a:r>
              <a:rPr lang="en-US" sz="1000" b="1" i="1" dirty="0">
                <a:solidFill>
                  <a:srgbClr val="484848"/>
                </a:solidFill>
                <a:effectLst/>
                <a:latin typeface="Poppins" panose="020B0502040204020203" pitchFamily="2" charset="0"/>
              </a:rPr>
              <a:t>Last Names Sn - Z</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3"/>
              </a:rPr>
              <a:t>Dina.Powis@fortbendisd.com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281-634-2613</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Kathleen Fey</a:t>
            </a:r>
          </a:p>
          <a:p>
            <a:pPr algn="l"/>
            <a:r>
              <a:rPr lang="en-US" sz="1000" b="1" i="1" dirty="0">
                <a:solidFill>
                  <a:srgbClr val="484848"/>
                </a:solidFill>
                <a:effectLst/>
                <a:latin typeface="Poppins" panose="020B0502040204020203" pitchFamily="2" charset="0"/>
              </a:rPr>
              <a:t>Last Names A - Cha</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4"/>
              </a:rPr>
              <a:t>Kathleen.Fey@fortbendisd.com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281-634-2607</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Richerica Wolf</a:t>
            </a:r>
          </a:p>
          <a:p>
            <a:pPr algn="l"/>
            <a:r>
              <a:rPr lang="en-US" sz="1000" b="1" i="1" dirty="0">
                <a:solidFill>
                  <a:srgbClr val="484848"/>
                </a:solidFill>
                <a:effectLst/>
                <a:latin typeface="Poppins" panose="020B0502040204020203" pitchFamily="2" charset="0"/>
              </a:rPr>
              <a:t>Last Names </a:t>
            </a:r>
            <a:r>
              <a:rPr lang="en-US" sz="1000" b="1" i="1" dirty="0" err="1">
                <a:solidFill>
                  <a:srgbClr val="484848"/>
                </a:solidFill>
                <a:effectLst/>
                <a:latin typeface="Poppins" panose="020B0502040204020203" pitchFamily="2" charset="0"/>
              </a:rPr>
              <a:t>Chb</a:t>
            </a:r>
            <a:r>
              <a:rPr lang="en-US" sz="1000" b="1" i="1" dirty="0">
                <a:solidFill>
                  <a:srgbClr val="484848"/>
                </a:solidFill>
                <a:effectLst/>
                <a:latin typeface="Poppins" panose="020B0502040204020203" pitchFamily="2" charset="0"/>
              </a:rPr>
              <a:t> - G</a:t>
            </a:r>
            <a:r>
              <a:rPr lang="en-US" sz="1000" b="1" i="0" dirty="0">
                <a:solidFill>
                  <a:srgbClr val="484848"/>
                </a:solidFill>
                <a:effectLst/>
                <a:latin typeface="Poppins" panose="020B0502040204020203" pitchFamily="2" charset="0"/>
              </a:rPr>
              <a:t> </a:t>
            </a:r>
          </a:p>
          <a:p>
            <a:pPr algn="l"/>
            <a:r>
              <a:rPr lang="en-US" sz="1000" b="1" i="0" u="none" strike="noStrike" dirty="0">
                <a:solidFill>
                  <a:srgbClr val="10069F"/>
                </a:solidFill>
                <a:effectLst/>
                <a:latin typeface="Open Sans" panose="020B0606030504020204" pitchFamily="34" charset="0"/>
                <a:hlinkClick r:id="rId5"/>
              </a:rPr>
              <a:t>Richerica.Wolf@fortbendisd.com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281-634-9843</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Ivy James</a:t>
            </a:r>
          </a:p>
          <a:p>
            <a:pPr algn="l"/>
            <a:r>
              <a:rPr lang="en-US" sz="1000" b="1" i="1" dirty="0">
                <a:solidFill>
                  <a:srgbClr val="484848"/>
                </a:solidFill>
                <a:effectLst/>
                <a:latin typeface="Poppins" panose="020B0502040204020203" pitchFamily="2" charset="0"/>
              </a:rPr>
              <a:t>Last Names H - Le </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6"/>
              </a:rPr>
              <a:t>Ivy.BowenJames@fortbendisd.com</a:t>
            </a:r>
            <a:r>
              <a:rPr lang="en-US" sz="1000" b="0" i="0" dirty="0">
                <a:solidFill>
                  <a:srgbClr val="484848"/>
                </a:solidFill>
                <a:effectLst/>
                <a:latin typeface="Open Sans" panose="020B0606030504020204" pitchFamily="34" charset="0"/>
              </a:rPr>
              <a:t> </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Elisha Carter</a:t>
            </a:r>
          </a:p>
          <a:p>
            <a:pPr algn="l"/>
            <a:r>
              <a:rPr lang="en-US" sz="1000" b="1" i="1" dirty="0">
                <a:solidFill>
                  <a:srgbClr val="484848"/>
                </a:solidFill>
                <a:effectLst/>
                <a:latin typeface="Poppins" panose="020B0502040204020203" pitchFamily="2" charset="0"/>
              </a:rPr>
              <a:t>Last Names Li - Pao</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7"/>
              </a:rPr>
              <a:t>Elisha.Carter@fortbendisd.com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281-634-2612</a:t>
            </a:r>
          </a:p>
          <a:p>
            <a:pPr algn="l"/>
            <a:endParaRPr lang="en-US" sz="1000" b="0" i="0" dirty="0">
              <a:solidFill>
                <a:srgbClr val="484848"/>
              </a:solidFill>
              <a:effectLst/>
              <a:latin typeface="Open Sans" panose="020B0606030504020204" pitchFamily="34" charset="0"/>
            </a:endParaRPr>
          </a:p>
          <a:p>
            <a:pPr algn="l"/>
            <a:r>
              <a:rPr lang="en-US" sz="1000" b="1" i="0" dirty="0">
                <a:solidFill>
                  <a:srgbClr val="484848"/>
                </a:solidFill>
                <a:effectLst/>
                <a:latin typeface="Poppins" panose="020B0502040204020203" pitchFamily="2" charset="0"/>
              </a:rPr>
              <a:t>Counselor, Braiyon Sands</a:t>
            </a:r>
          </a:p>
          <a:p>
            <a:pPr algn="l"/>
            <a:r>
              <a:rPr lang="en-US" sz="1000" b="1" i="1" dirty="0">
                <a:solidFill>
                  <a:srgbClr val="484848"/>
                </a:solidFill>
                <a:effectLst/>
                <a:latin typeface="Poppins" panose="020B0502040204020203" pitchFamily="2" charset="0"/>
              </a:rPr>
              <a:t>Last Name Pap - </a:t>
            </a:r>
            <a:r>
              <a:rPr lang="en-US" sz="1000" b="1" i="1" dirty="0" err="1">
                <a:solidFill>
                  <a:srgbClr val="484848"/>
                </a:solidFill>
                <a:effectLst/>
                <a:latin typeface="Poppins" panose="020B0502040204020203" pitchFamily="2" charset="0"/>
              </a:rPr>
              <a:t>Sm</a:t>
            </a:r>
            <a:endParaRPr lang="en-US" sz="1000" b="1" i="0" dirty="0">
              <a:solidFill>
                <a:srgbClr val="484848"/>
              </a:solidFill>
              <a:effectLst/>
              <a:latin typeface="Poppins" panose="020B0502040204020203" pitchFamily="2" charset="0"/>
            </a:endParaRPr>
          </a:p>
          <a:p>
            <a:pPr algn="l"/>
            <a:r>
              <a:rPr lang="en-US" sz="1000" b="1" i="0" u="none" strike="noStrike" dirty="0">
                <a:solidFill>
                  <a:srgbClr val="10069F"/>
                </a:solidFill>
                <a:effectLst/>
                <a:latin typeface="Open Sans" panose="020B0606030504020204" pitchFamily="34" charset="0"/>
                <a:hlinkClick r:id="rId8"/>
              </a:rPr>
              <a:t>Braiyon.Sands@fortbendisd.com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281-634-2612</a:t>
            </a:r>
          </a:p>
          <a:p>
            <a:pPr algn="l"/>
            <a:endParaRPr lang="en-US" sz="1000" b="0" i="0" dirty="0">
              <a:solidFill>
                <a:srgbClr val="484848"/>
              </a:solidFill>
              <a:effectLst/>
              <a:latin typeface="Open Sans" panose="020B0606030504020204" pitchFamily="34" charset="0"/>
            </a:endParaRPr>
          </a:p>
          <a:p>
            <a:pPr algn="l"/>
            <a:r>
              <a:rPr lang="en-US" sz="1000" b="1" i="0" dirty="0">
                <a:solidFill>
                  <a:srgbClr val="484848"/>
                </a:solidFill>
                <a:effectLst/>
                <a:latin typeface="Poppins" panose="020B0502040204020203" pitchFamily="2" charset="0"/>
              </a:rPr>
              <a:t>Counselor Clerk, Andrea Adams</a:t>
            </a:r>
          </a:p>
          <a:p>
            <a:pPr algn="l"/>
            <a:r>
              <a:rPr lang="en-US" sz="1000" b="1" i="0" u="none" strike="noStrike" dirty="0">
                <a:solidFill>
                  <a:srgbClr val="10069F"/>
                </a:solidFill>
                <a:effectLst/>
                <a:latin typeface="Open Sans" panose="020B0606030504020204" pitchFamily="34" charset="0"/>
                <a:hlinkClick r:id="rId9"/>
              </a:rPr>
              <a:t>Andrea.Adams@fortbendisd.com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281-634-3070</a:t>
            </a:r>
          </a:p>
          <a:p>
            <a:pPr algn="l"/>
            <a:r>
              <a:rPr lang="en-US" sz="1000" b="0" i="0" dirty="0">
                <a:solidFill>
                  <a:srgbClr val="484848"/>
                </a:solidFill>
                <a:effectLst/>
                <a:latin typeface="Open Sans" panose="020B0606030504020204" pitchFamily="34" charset="0"/>
              </a:rPr>
              <a:t> </a:t>
            </a:r>
          </a:p>
          <a:p>
            <a:pPr algn="l"/>
            <a:r>
              <a:rPr lang="en-US" sz="1000" b="1" i="0" dirty="0">
                <a:solidFill>
                  <a:srgbClr val="484848"/>
                </a:solidFill>
                <a:effectLst/>
                <a:latin typeface="Poppins" panose="020B0502040204020203" pitchFamily="2" charset="0"/>
              </a:rPr>
              <a:t>Counselor Clerk, Mary Sullivan</a:t>
            </a:r>
          </a:p>
          <a:p>
            <a:pPr algn="l"/>
            <a:r>
              <a:rPr lang="en-US" sz="1000" b="1" i="0" u="none" strike="noStrike" dirty="0">
                <a:solidFill>
                  <a:srgbClr val="10069F"/>
                </a:solidFill>
                <a:effectLst/>
                <a:latin typeface="Open Sans" panose="020B0606030504020204" pitchFamily="34" charset="0"/>
                <a:hlinkClick r:id="rId10"/>
              </a:rPr>
              <a:t>MaryE.Sullivan@fortbendisd.com</a:t>
            </a: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 281-634-6257</a:t>
            </a:r>
          </a:p>
          <a:p>
            <a:pPr algn="l"/>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Open Sans" panose="020B0606030504020204" pitchFamily="34" charset="0"/>
              </a:rPr>
              <a:t> </a:t>
            </a:r>
          </a:p>
          <a:p>
            <a:pPr algn="l"/>
            <a:r>
              <a:rPr lang="en-US" b="0" i="0" dirty="0">
                <a:solidFill>
                  <a:srgbClr val="484848"/>
                </a:solidFill>
                <a:effectLst/>
                <a:latin typeface="Open Sans" panose="020B0606030504020204" pitchFamily="34" charset="0"/>
              </a:rPr>
              <a:t> </a:t>
            </a:r>
          </a:p>
          <a:p>
            <a:br>
              <a:rPr lang="en-US" b="1" i="0" cap="all" dirty="0">
                <a:solidFill>
                  <a:srgbClr val="10069F"/>
                </a:solidFill>
                <a:effectLst/>
                <a:latin typeface="Poppins" panose="020B0502040204020203" pitchFamily="2" charset="0"/>
              </a:rPr>
            </a:br>
            <a:endParaRPr lang="en-US" dirty="0"/>
          </a:p>
        </p:txBody>
      </p:sp>
      <p:pic>
        <p:nvPicPr>
          <p:cNvPr id="15" name="Picture 14" descr="A blue and yellow logo&#10;&#10;Description automatically generated">
            <a:extLst>
              <a:ext uri="{FF2B5EF4-FFF2-40B4-BE49-F238E27FC236}">
                <a16:creationId xmlns:a16="http://schemas.microsoft.com/office/drawing/2014/main" id="{749F85C3-8E86-DEF4-BCCD-F7B9C4F7474D}"/>
              </a:ext>
            </a:extLst>
          </p:cNvPr>
          <p:cNvPicPr>
            <a:picLocks noChangeAspect="1"/>
          </p:cNvPicPr>
          <p:nvPr/>
        </p:nvPicPr>
        <p:blipFill>
          <a:blip r:embed="rId11"/>
          <a:stretch>
            <a:fillRect/>
          </a:stretch>
        </p:blipFill>
        <p:spPr>
          <a:xfrm>
            <a:off x="8496727" y="162042"/>
            <a:ext cx="1483589" cy="1483589"/>
          </a:xfrm>
          <a:prstGeom prst="rect">
            <a:avLst/>
          </a:prstGeom>
        </p:spPr>
      </p:pic>
      <p:sp>
        <p:nvSpPr>
          <p:cNvPr id="16" name="TextBox 15">
            <a:extLst>
              <a:ext uri="{FF2B5EF4-FFF2-40B4-BE49-F238E27FC236}">
                <a16:creationId xmlns:a16="http://schemas.microsoft.com/office/drawing/2014/main" id="{E0CB176D-05F7-5126-F7E3-55C31A7E76F4}"/>
              </a:ext>
            </a:extLst>
          </p:cNvPr>
          <p:cNvSpPr txBox="1"/>
          <p:nvPr/>
        </p:nvSpPr>
        <p:spPr>
          <a:xfrm>
            <a:off x="3349375" y="4612459"/>
            <a:ext cx="8691937" cy="738664"/>
          </a:xfrm>
          <a:prstGeom prst="rect">
            <a:avLst/>
          </a:prstGeom>
          <a:noFill/>
        </p:spPr>
        <p:txBody>
          <a:bodyPr wrap="square" rtlCol="0">
            <a:spAutoFit/>
          </a:bodyPr>
          <a:lstStyle/>
          <a:p>
            <a:pPr>
              <a:buFont typeface="Arial" panose="020B0604020202020204" pitchFamily="34" charset="0"/>
              <a:buChar char="•"/>
            </a:pPr>
            <a:endParaRPr lang="en-US" sz="1200" dirty="0">
              <a:solidFill>
                <a:srgbClr val="484848"/>
              </a:solidFill>
              <a:latin typeface="Verdana" panose="020B0604030504040204" pitchFamily="34" charset="0"/>
            </a:endParaRPr>
          </a:p>
          <a:p>
            <a:pPr>
              <a:buFont typeface="Arial" panose="020B0604020202020204" pitchFamily="34" charset="0"/>
              <a:buChar char="•"/>
            </a:pPr>
            <a:endParaRPr lang="en-US" sz="1200" b="0" i="0" dirty="0">
              <a:solidFill>
                <a:srgbClr val="484848"/>
              </a:solidFill>
              <a:effectLst/>
              <a:latin typeface="Open Sans" panose="020B0606030504020204" pitchFamily="34" charset="0"/>
            </a:endParaRPr>
          </a:p>
          <a:p>
            <a:endParaRPr lang="en-US" dirty="0"/>
          </a:p>
        </p:txBody>
      </p:sp>
      <p:sp>
        <p:nvSpPr>
          <p:cNvPr id="19" name="TextBox 18">
            <a:extLst>
              <a:ext uri="{FF2B5EF4-FFF2-40B4-BE49-F238E27FC236}">
                <a16:creationId xmlns:a16="http://schemas.microsoft.com/office/drawing/2014/main" id="{40F049A9-7E89-3877-F8E9-2BF4CFF9B545}"/>
              </a:ext>
            </a:extLst>
          </p:cNvPr>
          <p:cNvSpPr txBox="1"/>
          <p:nvPr/>
        </p:nvSpPr>
        <p:spPr>
          <a:xfrm>
            <a:off x="6267988" y="3169578"/>
            <a:ext cx="5773324" cy="3170099"/>
          </a:xfrm>
          <a:prstGeom prst="rect">
            <a:avLst/>
          </a:prstGeom>
          <a:noFill/>
        </p:spPr>
        <p:txBody>
          <a:bodyPr wrap="square" rtlCol="0">
            <a:spAutoFit/>
          </a:bodyPr>
          <a:lstStyle/>
          <a:p>
            <a:pPr algn="l"/>
            <a:endParaRPr lang="en-US" sz="1000" b="1" i="0" cap="all" dirty="0">
              <a:solidFill>
                <a:srgbClr val="10069F"/>
              </a:solidFill>
              <a:effectLst/>
              <a:latin typeface="Poppins" panose="00000500000000000000" pitchFamily="2" charset="0"/>
            </a:endParaRPr>
          </a:p>
          <a:p>
            <a:pPr algn="l"/>
            <a:endParaRPr lang="en-US" sz="1000" b="1" cap="all" dirty="0">
              <a:solidFill>
                <a:srgbClr val="10069F"/>
              </a:solidFill>
              <a:latin typeface="Poppins" panose="00000500000000000000" pitchFamily="2" charset="0"/>
            </a:endParaRPr>
          </a:p>
          <a:p>
            <a:pPr algn="l"/>
            <a:endParaRPr lang="en-US" sz="1000" b="1" i="0" cap="all" dirty="0">
              <a:solidFill>
                <a:srgbClr val="10069F"/>
              </a:solidFill>
              <a:effectLst/>
              <a:latin typeface="Poppins" panose="00000500000000000000" pitchFamily="2" charset="0"/>
            </a:endParaRPr>
          </a:p>
          <a:p>
            <a:pPr algn="l"/>
            <a:r>
              <a:rPr lang="en-US" sz="1000" b="1" i="0" cap="all" dirty="0">
                <a:solidFill>
                  <a:srgbClr val="10069F"/>
                </a:solidFill>
                <a:effectLst/>
                <a:latin typeface="Poppins" panose="00000500000000000000" pitchFamily="2" charset="0"/>
              </a:rPr>
              <a:t>ABOUT COUNSELING</a:t>
            </a:r>
          </a:p>
          <a:p>
            <a:pPr algn="l"/>
            <a:endParaRPr lang="en-US" sz="1000" b="1" i="0" cap="all" dirty="0">
              <a:solidFill>
                <a:srgbClr val="10069F"/>
              </a:solidFill>
              <a:effectLst/>
              <a:latin typeface="Poppins" panose="00000500000000000000" pitchFamily="2" charset="0"/>
            </a:endParaRPr>
          </a:p>
          <a:p>
            <a:pPr algn="l">
              <a:buFont typeface="Arial" panose="020B0604020202020204" pitchFamily="34" charset="0"/>
              <a:buChar char="•"/>
            </a:pPr>
            <a:r>
              <a:rPr lang="en-US" sz="1000" b="0" i="0" dirty="0">
                <a:solidFill>
                  <a:srgbClr val="484848"/>
                </a:solidFill>
                <a:effectLst/>
                <a:latin typeface="Open Sans" panose="020B0606030504020204" pitchFamily="34" charset="0"/>
              </a:rPr>
              <a:t>Professional School Counselors are available at Lawrence Elkins High School to provide a </a:t>
            </a:r>
            <a:r>
              <a:rPr lang="en-US" sz="1000" b="0" i="1" dirty="0">
                <a:solidFill>
                  <a:srgbClr val="484848"/>
                </a:solidFill>
                <a:effectLst/>
                <a:latin typeface="Open Sans" panose="020B0606030504020204" pitchFamily="34" charset="0"/>
              </a:rPr>
              <a:t>Comprehensive Developmental Guidance Program</a:t>
            </a:r>
            <a:r>
              <a:rPr lang="en-US" sz="1000" b="0" i="0" dirty="0">
                <a:solidFill>
                  <a:srgbClr val="484848"/>
                </a:solidFill>
                <a:effectLst/>
                <a:latin typeface="Open Sans" panose="020B0606030504020204" pitchFamily="34" charset="0"/>
              </a:rPr>
              <a:t> and services for all students in the areas of:</a:t>
            </a:r>
            <a:br>
              <a:rPr lang="en-US" sz="1000" b="0" i="0" dirty="0">
                <a:solidFill>
                  <a:srgbClr val="484848"/>
                </a:solidFill>
                <a:effectLst/>
                <a:latin typeface="Open Sans" panose="020B0606030504020204" pitchFamily="34" charset="0"/>
              </a:rPr>
            </a:br>
            <a:r>
              <a:rPr lang="en-US" sz="1000" b="1" i="0" dirty="0">
                <a:solidFill>
                  <a:srgbClr val="484848"/>
                </a:solidFill>
                <a:effectLst/>
                <a:latin typeface="Open Sans" panose="020B0606030504020204" pitchFamily="34" charset="0"/>
              </a:rPr>
              <a:t>Guidance Curriculum</a:t>
            </a:r>
            <a:r>
              <a:rPr lang="en-US" sz="1000" b="0" i="0" dirty="0">
                <a:solidFill>
                  <a:srgbClr val="484848"/>
                </a:solidFill>
                <a:effectLst/>
                <a:latin typeface="Open Sans" panose="020B0606030504020204" pitchFamily="34" charset="0"/>
              </a:rPr>
              <a:t> - In an effort to help students develop competence in essential life skills</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Responsive Services</a:t>
            </a:r>
            <a:r>
              <a:rPr lang="en-US" sz="1000" b="0" i="0" dirty="0">
                <a:solidFill>
                  <a:srgbClr val="484848"/>
                </a:solidFill>
                <a:effectLst/>
                <a:latin typeface="Open Sans" panose="020B0606030504020204" pitchFamily="34" charset="0"/>
              </a:rPr>
              <a:t> - Provide intervention for immediate personal/social/emotional concerns</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Individual Planning</a:t>
            </a:r>
            <a:r>
              <a:rPr lang="en-US" sz="1000" b="0" i="0" dirty="0">
                <a:solidFill>
                  <a:srgbClr val="484848"/>
                </a:solidFill>
                <a:effectLst/>
                <a:latin typeface="Open Sans" panose="020B0606030504020204" pitchFamily="34" charset="0"/>
              </a:rPr>
              <a:t> - Provide guidance to help students plan, monitor, and manage their personal, educational and career goals, and facilitate transition activities for post-secondary education and/or training</a:t>
            </a:r>
          </a:p>
          <a:p>
            <a:pPr algn="l">
              <a:buFont typeface="Arial" panose="020B0604020202020204" pitchFamily="34" charset="0"/>
              <a:buChar char="•"/>
            </a:pPr>
            <a:r>
              <a:rPr lang="en-US" sz="1000" b="1" i="0" dirty="0">
                <a:solidFill>
                  <a:srgbClr val="484848"/>
                </a:solidFill>
                <a:effectLst/>
                <a:latin typeface="Open Sans" panose="020B0606030504020204" pitchFamily="34" charset="0"/>
              </a:rPr>
              <a:t>System Support</a:t>
            </a:r>
            <a:r>
              <a:rPr lang="en-US" sz="1000" b="0" i="0" dirty="0">
                <a:solidFill>
                  <a:srgbClr val="484848"/>
                </a:solidFill>
                <a:effectLst/>
                <a:latin typeface="Open Sans" panose="020B0606030504020204" pitchFamily="34" charset="0"/>
              </a:rPr>
              <a:t> - Support campus staff, parents, and community to promote the educational, career, personal, and social development of students, as well as the Developmental Guidance Program</a:t>
            </a:r>
          </a:p>
          <a:p>
            <a:pPr algn="l">
              <a:buFont typeface="Arial" panose="020B0604020202020204" pitchFamily="34" charset="0"/>
              <a:buChar char="•"/>
            </a:pPr>
            <a:endParaRPr lang="en-US" sz="1000" b="0" i="0" dirty="0">
              <a:solidFill>
                <a:srgbClr val="484848"/>
              </a:solidFill>
              <a:effectLst/>
              <a:latin typeface="Open Sans" panose="020B0606030504020204" pitchFamily="34" charset="0"/>
            </a:endParaRPr>
          </a:p>
          <a:p>
            <a:pPr algn="l"/>
            <a:r>
              <a:rPr lang="en-US" sz="1000" b="0" i="0" dirty="0">
                <a:solidFill>
                  <a:srgbClr val="484848"/>
                </a:solidFill>
                <a:effectLst/>
                <a:latin typeface="Verdana" panose="020B0604030504040204" pitchFamily="34" charset="0"/>
              </a:rPr>
              <a:t>EHS High School Code (CEEB) 446782</a:t>
            </a:r>
            <a:br>
              <a:rPr lang="en-US" sz="1000" b="0" i="0" dirty="0">
                <a:solidFill>
                  <a:srgbClr val="484848"/>
                </a:solidFill>
                <a:effectLst/>
                <a:latin typeface="Open Sans" panose="020B0606030504020204" pitchFamily="34" charset="0"/>
              </a:rPr>
            </a:br>
            <a:r>
              <a:rPr lang="en-US" sz="1000" b="0" i="0" dirty="0">
                <a:solidFill>
                  <a:srgbClr val="484848"/>
                </a:solidFill>
                <a:effectLst/>
                <a:latin typeface="Verdana" panose="020B0604030504040204" pitchFamily="34" charset="0"/>
              </a:rPr>
              <a:t>EHS SAT TEST CENTER CODE 44-845</a:t>
            </a:r>
            <a:br>
              <a:rPr lang="en-US" sz="1000" b="0" i="0" dirty="0">
                <a:solidFill>
                  <a:srgbClr val="484848"/>
                </a:solidFill>
                <a:effectLst/>
                <a:latin typeface="Open Sans" panose="020B0606030504020204" pitchFamily="34" charset="0"/>
              </a:rPr>
            </a:br>
            <a:r>
              <a:rPr lang="en-US" sz="1000" b="0" i="0" dirty="0">
                <a:solidFill>
                  <a:srgbClr val="484848"/>
                </a:solidFill>
                <a:effectLst/>
                <a:latin typeface="Verdana" panose="020B0604030504040204" pitchFamily="34" charset="0"/>
              </a:rPr>
              <a:t>EHS ACT TEST CENTER CODE 156760</a:t>
            </a:r>
            <a:endParaRPr lang="en-US" sz="1000" b="0" i="0" dirty="0">
              <a:solidFill>
                <a:srgbClr val="484848"/>
              </a:solidFill>
              <a:effectLst/>
              <a:latin typeface="Open Sans" panose="020B0606030504020204" pitchFamily="34" charset="0"/>
            </a:endParaRPr>
          </a:p>
        </p:txBody>
      </p:sp>
    </p:spTree>
    <p:extLst>
      <p:ext uri="{BB962C8B-B14F-4D97-AF65-F5344CB8AC3E}">
        <p14:creationId xmlns:p14="http://schemas.microsoft.com/office/powerpoint/2010/main" val="26633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5722">
              <a:srgbClr val="E4A6A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7E5499B-AC4D-4A4A-8703-C49F282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9EE15-707D-DF82-74E7-891C8A6DE25B}"/>
              </a:ext>
            </a:extLst>
          </p:cNvPr>
          <p:cNvSpPr txBox="1">
            <a:spLocks/>
          </p:cNvSpPr>
          <p:nvPr/>
        </p:nvSpPr>
        <p:spPr>
          <a:xfrm>
            <a:off x="7921375" y="679730"/>
            <a:ext cx="3582003" cy="39327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b="1" dirty="0">
                <a:effectLst>
                  <a:outerShdw blurRad="38100" dist="38100" dir="2700000" algn="tl">
                    <a:srgbClr val="000000">
                      <a:alpha val="43137"/>
                    </a:srgbClr>
                  </a:outerShdw>
                </a:effectLst>
              </a:rPr>
              <a:t>Your RPHS Counseling Team</a:t>
            </a:r>
          </a:p>
        </p:txBody>
      </p:sp>
      <p:grpSp>
        <p:nvGrpSpPr>
          <p:cNvPr id="31" name="Group 3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2" name="Straight Connector 3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269325"/>
            <a:ext cx="5346416"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text on a black background&#10;&#10;Description automatically generated">
            <a:extLst>
              <a:ext uri="{FF2B5EF4-FFF2-40B4-BE49-F238E27FC236}">
                <a16:creationId xmlns:a16="http://schemas.microsoft.com/office/drawing/2014/main" id="{0718E9F0-ECDA-9767-0929-E956944C4AD5}"/>
              </a:ext>
            </a:extLst>
          </p:cNvPr>
          <p:cNvPicPr>
            <a:picLocks noChangeAspect="1"/>
          </p:cNvPicPr>
          <p:nvPr/>
        </p:nvPicPr>
        <p:blipFill>
          <a:blip r:embed="rId3"/>
          <a:stretch>
            <a:fillRect/>
          </a:stretch>
        </p:blipFill>
        <p:spPr>
          <a:xfrm>
            <a:off x="832076" y="257358"/>
            <a:ext cx="4902440" cy="2414451"/>
          </a:xfrm>
          <a:prstGeom prst="rect">
            <a:avLst/>
          </a:prstGeom>
        </p:spPr>
      </p:pic>
      <p:pic>
        <p:nvPicPr>
          <p:cNvPr id="7" name="Picture 6">
            <a:extLst>
              <a:ext uri="{FF2B5EF4-FFF2-40B4-BE49-F238E27FC236}">
                <a16:creationId xmlns:a16="http://schemas.microsoft.com/office/drawing/2014/main" id="{4430DB38-FB29-BC61-E04B-B6612D591AE6}"/>
              </a:ext>
            </a:extLst>
          </p:cNvPr>
          <p:cNvPicPr>
            <a:picLocks noChangeAspect="1"/>
          </p:cNvPicPr>
          <p:nvPr/>
        </p:nvPicPr>
        <p:blipFill>
          <a:blip r:embed="rId4"/>
          <a:stretch>
            <a:fillRect/>
          </a:stretch>
        </p:blipFill>
        <p:spPr>
          <a:xfrm>
            <a:off x="5523765" y="2623208"/>
            <a:ext cx="2085654" cy="461877"/>
          </a:xfrm>
          <a:prstGeom prst="rect">
            <a:avLst/>
          </a:prstGeom>
        </p:spPr>
      </p:pic>
      <p:sp>
        <p:nvSpPr>
          <p:cNvPr id="12" name="TextBox 11">
            <a:extLst>
              <a:ext uri="{FF2B5EF4-FFF2-40B4-BE49-F238E27FC236}">
                <a16:creationId xmlns:a16="http://schemas.microsoft.com/office/drawing/2014/main" id="{4B07EB27-F273-DD55-1751-FB47767D5446}"/>
              </a:ext>
            </a:extLst>
          </p:cNvPr>
          <p:cNvSpPr txBox="1"/>
          <p:nvPr/>
        </p:nvSpPr>
        <p:spPr>
          <a:xfrm>
            <a:off x="832076" y="2415906"/>
            <a:ext cx="5543086" cy="4031873"/>
          </a:xfrm>
          <a:prstGeom prst="rect">
            <a:avLst/>
          </a:prstGeom>
          <a:noFill/>
        </p:spPr>
        <p:txBody>
          <a:bodyPr wrap="square">
            <a:spAutoFit/>
          </a:bodyPr>
          <a:lstStyle/>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582C83"/>
                </a:solidFill>
                <a:effectLst/>
                <a:latin typeface="Open Sans" panose="020B0606030504020204" pitchFamily="34" charset="0"/>
                <a:hlinkClick r:id="rId5"/>
              </a:rPr>
              <a:t>Kaylynn Will, Lead Counselor (last names U-Z)</a:t>
            </a:r>
            <a:endParaRPr lang="en-US" sz="1600" b="1" i="0" u="none" strike="noStrike" dirty="0">
              <a:solidFill>
                <a:srgbClr val="582C83"/>
              </a:solidFill>
              <a:effectLst/>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6"/>
              </a:rPr>
              <a:t>Melanie Blain-Tannous (last names A-C)</a:t>
            </a:r>
            <a:r>
              <a:rPr lang="en-US" sz="1600" b="1" i="0" u="none" strike="noStrike" dirty="0">
                <a:solidFill>
                  <a:srgbClr val="484848"/>
                </a:solidFill>
                <a:effectLst/>
                <a:latin typeface="Open Sans" panose="020B0606030504020204" pitchFamily="34" charset="0"/>
              </a:rPr>
              <a:t> </a:t>
            </a: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7"/>
              </a:rPr>
              <a:t>Brandi Goodly (last names D-He)</a:t>
            </a:r>
            <a:r>
              <a:rPr lang="en-US" sz="1600" b="1" i="0" u="none" strike="noStrike" dirty="0">
                <a:solidFill>
                  <a:srgbClr val="484848"/>
                </a:solidFill>
                <a:effectLst/>
                <a:latin typeface="Open Sans" panose="020B0606030504020204" pitchFamily="34" charset="0"/>
              </a:rPr>
              <a:t> </a:t>
            </a:r>
          </a:p>
          <a:p>
            <a:pPr algn="l"/>
            <a:endParaRPr lang="en-US" sz="1600" b="1" dirty="0">
              <a:solidFill>
                <a:srgbClr val="484848"/>
              </a:solidFill>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8"/>
              </a:rPr>
              <a:t>Tim </a:t>
            </a:r>
            <a:r>
              <a:rPr lang="en-US" sz="1600" b="1" i="0" u="none" strike="noStrike" dirty="0" err="1">
                <a:solidFill>
                  <a:srgbClr val="484848"/>
                </a:solidFill>
                <a:effectLst/>
                <a:latin typeface="Open Sans" panose="020B0606030504020204" pitchFamily="34" charset="0"/>
                <a:hlinkClick r:id="rId8"/>
              </a:rPr>
              <a:t>Hemlin</a:t>
            </a:r>
            <a:r>
              <a:rPr lang="en-US" sz="1600" b="1" i="0" u="none" strike="noStrike" dirty="0">
                <a:solidFill>
                  <a:srgbClr val="484848"/>
                </a:solidFill>
                <a:effectLst/>
                <a:latin typeface="Open Sans" panose="020B0606030504020204" pitchFamily="34" charset="0"/>
                <a:hlinkClick r:id="rId8"/>
              </a:rPr>
              <a:t> (last names Re-T)</a:t>
            </a:r>
            <a:r>
              <a:rPr lang="en-US" sz="1600" b="1" i="0" u="none" strike="noStrike" dirty="0">
                <a:solidFill>
                  <a:srgbClr val="484848"/>
                </a:solidFill>
                <a:effectLst/>
                <a:latin typeface="Open Sans" panose="020B0606030504020204" pitchFamily="34" charset="0"/>
              </a:rPr>
              <a:t> </a:t>
            </a:r>
          </a:p>
          <a:p>
            <a:pPr algn="l"/>
            <a:endParaRPr lang="en-US" sz="1600" b="1" i="0" u="none" strike="noStrike" dirty="0">
              <a:solidFill>
                <a:srgbClr val="484848"/>
              </a:solidFill>
              <a:effectLst/>
              <a:latin typeface="Open Sans" panose="020B0606030504020204" pitchFamily="34" charset="0"/>
            </a:endParaRPr>
          </a:p>
          <a:p>
            <a:pPr algn="l"/>
            <a:endParaRPr lang="en-US" sz="1600" b="0" i="0"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none" strike="noStrike" dirty="0">
                <a:solidFill>
                  <a:srgbClr val="484848"/>
                </a:solidFill>
                <a:effectLst/>
                <a:latin typeface="Open Sans" panose="020B0606030504020204" pitchFamily="34" charset="0"/>
                <a:hlinkClick r:id="rId9"/>
              </a:rPr>
              <a:t>Jill Tschetter (last names Martin-Ra)</a:t>
            </a:r>
            <a:r>
              <a:rPr lang="en-US" sz="1600" b="1" i="0" u="none" strike="noStrike" dirty="0">
                <a:solidFill>
                  <a:srgbClr val="484848"/>
                </a:solidFill>
                <a:effectLst/>
                <a:latin typeface="Open Sans" panose="020B0606030504020204" pitchFamily="34" charset="0"/>
              </a:rPr>
              <a:t> </a:t>
            </a:r>
          </a:p>
          <a:p>
            <a:pPr algn="l"/>
            <a:endParaRPr lang="en-US" sz="1600" b="1" i="0" u="none" strike="noStrike" dirty="0">
              <a:solidFill>
                <a:srgbClr val="484848"/>
              </a:solidFill>
              <a:effectLst/>
              <a:latin typeface="Open Sans" panose="020B0606030504020204" pitchFamily="34" charset="0"/>
            </a:endParaRPr>
          </a:p>
          <a:p>
            <a:pPr algn="l">
              <a:buFont typeface="Arial" panose="020B0604020202020204" pitchFamily="34" charset="0"/>
              <a:buChar char="•"/>
            </a:pPr>
            <a:r>
              <a:rPr lang="en-US" sz="1600" b="1" i="0" u="sng" dirty="0">
                <a:solidFill>
                  <a:srgbClr val="582C83"/>
                </a:solidFill>
                <a:effectLst/>
                <a:latin typeface="Open Sans" panose="020B0606030504020204" pitchFamily="34" charset="0"/>
                <a:hlinkClick r:id="rId10"/>
              </a:rPr>
              <a:t>Angela White (last names Hi-Marshall)</a:t>
            </a:r>
            <a:endParaRPr lang="en-US" sz="1600" b="1" i="0" u="sng" dirty="0">
              <a:solidFill>
                <a:srgbClr val="582C83"/>
              </a:solidFill>
              <a:effectLst/>
              <a:latin typeface="Open Sans" panose="020B0606030504020204" pitchFamily="34" charset="0"/>
            </a:endParaRPr>
          </a:p>
          <a:p>
            <a:pPr algn="l">
              <a:buFont typeface="Arial" panose="020B0604020202020204" pitchFamily="34" charset="0"/>
              <a:buChar char="•"/>
            </a:pPr>
            <a:endParaRPr lang="en-US" sz="1600" b="1" u="sng" dirty="0">
              <a:solidFill>
                <a:srgbClr val="582C83"/>
              </a:solidFill>
              <a:latin typeface="Open Sans" panose="020B0606030504020204" pitchFamily="34" charset="0"/>
            </a:endParaRPr>
          </a:p>
          <a:p>
            <a:pPr algn="l">
              <a:buFont typeface="Arial" panose="020B0604020202020204" pitchFamily="34" charset="0"/>
              <a:buChar char="•"/>
            </a:pPr>
            <a:r>
              <a:rPr lang="en-US" sz="1600" b="1" i="0" u="sng" dirty="0">
                <a:solidFill>
                  <a:srgbClr val="582C83"/>
                </a:solidFill>
                <a:effectLst/>
                <a:latin typeface="Open Sans" panose="020B0606030504020204" pitchFamily="34" charset="0"/>
              </a:rPr>
              <a:t>Andrea  Garcia, Counselor Clerk  </a:t>
            </a:r>
            <a:endParaRPr lang="en-US" sz="1600" b="0" i="0" dirty="0">
              <a:solidFill>
                <a:srgbClr val="484848"/>
              </a:solidFill>
              <a:effectLst/>
              <a:latin typeface="Open Sans" panose="020B0606030504020204" pitchFamily="34" charset="0"/>
            </a:endParaRPr>
          </a:p>
        </p:txBody>
      </p:sp>
      <p:pic>
        <p:nvPicPr>
          <p:cNvPr id="16" name="Picture 15">
            <a:extLst>
              <a:ext uri="{FF2B5EF4-FFF2-40B4-BE49-F238E27FC236}">
                <a16:creationId xmlns:a16="http://schemas.microsoft.com/office/drawing/2014/main" id="{44E8B826-BD0E-F039-2901-D9EEA163F7A0}"/>
              </a:ext>
            </a:extLst>
          </p:cNvPr>
          <p:cNvPicPr>
            <a:picLocks noChangeAspect="1"/>
          </p:cNvPicPr>
          <p:nvPr/>
        </p:nvPicPr>
        <p:blipFill>
          <a:blip r:embed="rId11"/>
          <a:stretch>
            <a:fillRect/>
          </a:stretch>
        </p:blipFill>
        <p:spPr>
          <a:xfrm>
            <a:off x="4986337" y="3124200"/>
            <a:ext cx="2219325" cy="609600"/>
          </a:xfrm>
          <a:prstGeom prst="rect">
            <a:avLst/>
          </a:prstGeom>
        </p:spPr>
      </p:pic>
      <p:pic>
        <p:nvPicPr>
          <p:cNvPr id="18" name="Picture 17">
            <a:extLst>
              <a:ext uri="{FF2B5EF4-FFF2-40B4-BE49-F238E27FC236}">
                <a16:creationId xmlns:a16="http://schemas.microsoft.com/office/drawing/2014/main" id="{F209302F-0844-4039-0DAF-18CEEDC1837D}"/>
              </a:ext>
            </a:extLst>
          </p:cNvPr>
          <p:cNvPicPr>
            <a:picLocks noChangeAspect="1"/>
          </p:cNvPicPr>
          <p:nvPr/>
        </p:nvPicPr>
        <p:blipFill>
          <a:blip r:embed="rId12"/>
          <a:stretch>
            <a:fillRect/>
          </a:stretch>
        </p:blipFill>
        <p:spPr>
          <a:xfrm>
            <a:off x="4302900" y="3744501"/>
            <a:ext cx="2228850" cy="428625"/>
          </a:xfrm>
          <a:prstGeom prst="rect">
            <a:avLst/>
          </a:prstGeom>
        </p:spPr>
      </p:pic>
      <p:pic>
        <p:nvPicPr>
          <p:cNvPr id="20" name="Picture 19">
            <a:extLst>
              <a:ext uri="{FF2B5EF4-FFF2-40B4-BE49-F238E27FC236}">
                <a16:creationId xmlns:a16="http://schemas.microsoft.com/office/drawing/2014/main" id="{2B3766BE-86BD-D0AA-AE06-CE79AA36FA11}"/>
              </a:ext>
            </a:extLst>
          </p:cNvPr>
          <p:cNvPicPr>
            <a:picLocks noChangeAspect="1"/>
          </p:cNvPicPr>
          <p:nvPr/>
        </p:nvPicPr>
        <p:blipFill>
          <a:blip r:embed="rId13"/>
          <a:stretch>
            <a:fillRect/>
          </a:stretch>
        </p:blipFill>
        <p:spPr>
          <a:xfrm>
            <a:off x="4099097" y="4306772"/>
            <a:ext cx="2247900" cy="438150"/>
          </a:xfrm>
          <a:prstGeom prst="rect">
            <a:avLst/>
          </a:prstGeom>
        </p:spPr>
      </p:pic>
      <p:pic>
        <p:nvPicPr>
          <p:cNvPr id="22" name="Picture 21">
            <a:extLst>
              <a:ext uri="{FF2B5EF4-FFF2-40B4-BE49-F238E27FC236}">
                <a16:creationId xmlns:a16="http://schemas.microsoft.com/office/drawing/2014/main" id="{A637CEDE-4A43-FFAE-678D-34DE346A9EA4}"/>
              </a:ext>
            </a:extLst>
          </p:cNvPr>
          <p:cNvPicPr>
            <a:picLocks noChangeAspect="1"/>
          </p:cNvPicPr>
          <p:nvPr/>
        </p:nvPicPr>
        <p:blipFill>
          <a:blip r:embed="rId14"/>
          <a:stretch>
            <a:fillRect/>
          </a:stretch>
        </p:blipFill>
        <p:spPr>
          <a:xfrm>
            <a:off x="4656741" y="5091438"/>
            <a:ext cx="2066925" cy="438150"/>
          </a:xfrm>
          <a:prstGeom prst="rect">
            <a:avLst/>
          </a:prstGeom>
        </p:spPr>
      </p:pic>
      <p:pic>
        <p:nvPicPr>
          <p:cNvPr id="24" name="Picture 23">
            <a:extLst>
              <a:ext uri="{FF2B5EF4-FFF2-40B4-BE49-F238E27FC236}">
                <a16:creationId xmlns:a16="http://schemas.microsoft.com/office/drawing/2014/main" id="{F4EA2E24-1856-A862-AF2A-6778224D5E0A}"/>
              </a:ext>
            </a:extLst>
          </p:cNvPr>
          <p:cNvPicPr>
            <a:picLocks noChangeAspect="1"/>
          </p:cNvPicPr>
          <p:nvPr/>
        </p:nvPicPr>
        <p:blipFill>
          <a:blip r:embed="rId15"/>
          <a:stretch>
            <a:fillRect/>
          </a:stretch>
        </p:blipFill>
        <p:spPr>
          <a:xfrm>
            <a:off x="4986337" y="5668701"/>
            <a:ext cx="2076450" cy="438150"/>
          </a:xfrm>
          <a:prstGeom prst="rect">
            <a:avLst/>
          </a:prstGeom>
        </p:spPr>
      </p:pic>
      <p:pic>
        <p:nvPicPr>
          <p:cNvPr id="26" name="Picture 25">
            <a:extLst>
              <a:ext uri="{FF2B5EF4-FFF2-40B4-BE49-F238E27FC236}">
                <a16:creationId xmlns:a16="http://schemas.microsoft.com/office/drawing/2014/main" id="{48AC52A0-95FD-D516-264E-E20EC2D51310}"/>
              </a:ext>
            </a:extLst>
          </p:cNvPr>
          <p:cNvPicPr>
            <a:picLocks noChangeAspect="1"/>
          </p:cNvPicPr>
          <p:nvPr/>
        </p:nvPicPr>
        <p:blipFill>
          <a:blip r:embed="rId16"/>
          <a:stretch>
            <a:fillRect/>
          </a:stretch>
        </p:blipFill>
        <p:spPr>
          <a:xfrm>
            <a:off x="4335748" y="6163561"/>
            <a:ext cx="2124075" cy="400050"/>
          </a:xfrm>
          <a:prstGeom prst="rect">
            <a:avLst/>
          </a:prstGeom>
        </p:spPr>
      </p:pic>
      <p:pic>
        <p:nvPicPr>
          <p:cNvPr id="28" name="Picture 27" descr="A purple logo with white text&#10;&#10;Description automatically generated">
            <a:extLst>
              <a:ext uri="{FF2B5EF4-FFF2-40B4-BE49-F238E27FC236}">
                <a16:creationId xmlns:a16="http://schemas.microsoft.com/office/drawing/2014/main" id="{3225D557-2BD4-E54A-455E-80D1D4BDE000}"/>
              </a:ext>
            </a:extLst>
          </p:cNvPr>
          <p:cNvPicPr>
            <a:picLocks noChangeAspect="1"/>
          </p:cNvPicPr>
          <p:nvPr/>
        </p:nvPicPr>
        <p:blipFill>
          <a:blip r:embed="rId17"/>
          <a:stretch>
            <a:fillRect/>
          </a:stretch>
        </p:blipFill>
        <p:spPr>
          <a:xfrm>
            <a:off x="8440788" y="118961"/>
            <a:ext cx="2543175" cy="1800225"/>
          </a:xfrm>
          <a:prstGeom prst="rect">
            <a:avLst/>
          </a:prstGeom>
        </p:spPr>
      </p:pic>
    </p:spTree>
    <p:extLst>
      <p:ext uri="{BB962C8B-B14F-4D97-AF65-F5344CB8AC3E}">
        <p14:creationId xmlns:p14="http://schemas.microsoft.com/office/powerpoint/2010/main" val="949414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331492-7C30-DD6D-1106-6B08D75FB646}"/>
              </a:ext>
            </a:extLst>
          </p:cNvPr>
          <p:cNvSpPr txBox="1">
            <a:spLocks/>
          </p:cNvSpPr>
          <p:nvPr/>
        </p:nvSpPr>
        <p:spPr>
          <a:xfrm>
            <a:off x="1137033" y="670559"/>
            <a:ext cx="4683321" cy="21488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b="1" dirty="0">
                <a:effectLst>
                  <a:outerShdw blurRad="38100" dist="38100" dir="2700000" algn="tl">
                    <a:srgbClr val="000000">
                      <a:alpha val="43137"/>
                    </a:srgbClr>
                  </a:outerShdw>
                </a:effectLst>
              </a:rPr>
              <a:t>Important Changes for 2023-2024</a:t>
            </a:r>
          </a:p>
          <a:p>
            <a:pPr>
              <a:spcAft>
                <a:spcPts val="600"/>
              </a:spcAft>
            </a:pPr>
            <a:r>
              <a:rPr lang="en-US" sz="3400" b="1" dirty="0">
                <a:effectLst>
                  <a:outerShdw blurRad="38100" dist="38100" dir="2700000" algn="tl">
                    <a:srgbClr val="000000">
                      <a:alpha val="43137"/>
                    </a:srgbClr>
                  </a:outerShdw>
                </a:effectLst>
              </a:rPr>
              <a:t>in the world of FBISD CCR:</a:t>
            </a:r>
          </a:p>
          <a:p>
            <a:pPr>
              <a:spcAft>
                <a:spcPts val="600"/>
              </a:spcAft>
            </a:pPr>
            <a:endParaRPr lang="en-US" sz="3400" b="1" dirty="0"/>
          </a:p>
          <a:p>
            <a:pPr>
              <a:spcAft>
                <a:spcPts val="600"/>
              </a:spcAft>
            </a:pPr>
            <a:endParaRPr lang="en-US" sz="3400" b="1" dirty="0"/>
          </a:p>
          <a:p>
            <a:pPr>
              <a:spcAft>
                <a:spcPts val="600"/>
              </a:spcAft>
            </a:pPr>
            <a:endParaRPr lang="en-US" sz="3400" b="1" dirty="0"/>
          </a:p>
        </p:txBody>
      </p:sp>
      <p:pic>
        <p:nvPicPr>
          <p:cNvPr id="4" name="Picture 3" descr="3D numbers in white and orange">
            <a:extLst>
              <a:ext uri="{FF2B5EF4-FFF2-40B4-BE49-F238E27FC236}">
                <a16:creationId xmlns:a16="http://schemas.microsoft.com/office/drawing/2014/main" id="{7D078C43-8E49-3719-99ED-2330535CE0D5}"/>
              </a:ext>
            </a:extLst>
          </p:cNvPr>
          <p:cNvPicPr>
            <a:picLocks noChangeAspect="1"/>
          </p:cNvPicPr>
          <p:nvPr/>
        </p:nvPicPr>
        <p:blipFill rotWithShape="1">
          <a:blip r:embed="rId3"/>
          <a:srcRect l="1127" r="2218"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TextBox 2">
            <a:extLst>
              <a:ext uri="{FF2B5EF4-FFF2-40B4-BE49-F238E27FC236}">
                <a16:creationId xmlns:a16="http://schemas.microsoft.com/office/drawing/2014/main" id="{8D9CFB75-8BE7-E2C1-3EE7-0FA62B79223B}"/>
              </a:ext>
            </a:extLst>
          </p:cNvPr>
          <p:cNvSpPr txBox="1"/>
          <p:nvPr/>
        </p:nvSpPr>
        <p:spPr>
          <a:xfrm>
            <a:off x="6797004" y="670559"/>
            <a:ext cx="4555782" cy="5445076"/>
          </a:xfrm>
          <a:prstGeom prst="rect">
            <a:avLst/>
          </a:prstGeom>
        </p:spPr>
        <p:txBody>
          <a:bodyPr vert="horz" lIns="91440" tIns="45720" rIns="91440" bIns="45720" rtlCol="0" anchor="t">
            <a:normAutofit/>
          </a:bodyPr>
          <a:lstStyle/>
          <a:p>
            <a:pPr marL="571500" indent="-228600">
              <a:lnSpc>
                <a:spcPct val="90000"/>
              </a:lnSpc>
              <a:spcAft>
                <a:spcPts val="600"/>
              </a:spcAft>
              <a:buFont typeface="Arial" panose="020B0604020202020204" pitchFamily="34" charset="0"/>
              <a:buChar char="•"/>
            </a:pPr>
            <a:r>
              <a:rPr lang="en-US" sz="2000" b="1" dirty="0">
                <a:effectLst>
                  <a:outerShdw blurRad="38100" dist="38100" dir="2700000" algn="tl">
                    <a:srgbClr val="000000">
                      <a:alpha val="43137"/>
                    </a:srgbClr>
                  </a:outerShdw>
                </a:effectLst>
              </a:rPr>
              <a:t>Shared CCMR Advisor Shared Model</a:t>
            </a:r>
          </a:p>
          <a:p>
            <a:pPr marL="571500" indent="-228600">
              <a:lnSpc>
                <a:spcPct val="90000"/>
              </a:lnSpc>
              <a:spcAft>
                <a:spcPts val="600"/>
              </a:spcAft>
              <a:buFont typeface="Arial" panose="020B0604020202020204" pitchFamily="34" charset="0"/>
              <a:buChar char="•"/>
            </a:pPr>
            <a:r>
              <a:rPr lang="en-US" sz="2000" b="1" dirty="0" err="1">
                <a:effectLst>
                  <a:outerShdw blurRad="38100" dist="38100" dir="2700000" algn="tl">
                    <a:srgbClr val="000000">
                      <a:alpha val="43137"/>
                    </a:srgbClr>
                  </a:outerShdw>
                </a:effectLst>
              </a:rPr>
              <a:t>SchooLinks</a:t>
            </a:r>
            <a:r>
              <a:rPr lang="en-US" sz="2000" b="1" dirty="0">
                <a:effectLst>
                  <a:outerShdw blurRad="38100" dist="38100" dir="2700000" algn="tl">
                    <a:srgbClr val="000000">
                      <a:alpha val="43137"/>
                    </a:srgbClr>
                  </a:outerShdw>
                </a:effectLst>
              </a:rPr>
              <a:t> replacing Naviance</a:t>
            </a:r>
          </a:p>
          <a:p>
            <a:pPr marL="571500" indent="-228600">
              <a:lnSpc>
                <a:spcPct val="90000"/>
              </a:lnSpc>
              <a:spcAft>
                <a:spcPts val="600"/>
              </a:spcAft>
              <a:buFont typeface="Arial" panose="020B0604020202020204" pitchFamily="34" charset="0"/>
              <a:buChar char="•"/>
            </a:pPr>
            <a:r>
              <a:rPr lang="en-US" sz="2000" b="1" dirty="0">
                <a:effectLst>
                  <a:outerShdw blurRad="38100" dist="38100" dir="2700000" algn="tl">
                    <a:srgbClr val="000000">
                      <a:alpha val="43137"/>
                    </a:srgbClr>
                  </a:outerShdw>
                </a:effectLst>
              </a:rPr>
              <a:t>Graduation requirements changes: FAFSA, &amp; CPR</a:t>
            </a:r>
          </a:p>
          <a:p>
            <a:pPr marL="571500" indent="-228600">
              <a:lnSpc>
                <a:spcPct val="90000"/>
              </a:lnSpc>
              <a:spcAft>
                <a:spcPts val="600"/>
              </a:spcAft>
              <a:buFont typeface="Arial" panose="020B0604020202020204" pitchFamily="34" charset="0"/>
              <a:buChar char="•"/>
            </a:pPr>
            <a:r>
              <a:rPr lang="en-US" sz="2000" b="1" dirty="0">
                <a:effectLst>
                  <a:outerShdw blurRad="38100" dist="38100" dir="2700000" algn="tl">
                    <a:srgbClr val="000000">
                      <a:alpha val="43137"/>
                    </a:srgbClr>
                  </a:outerShdw>
                </a:effectLst>
              </a:rPr>
              <a:t>CCMR District-Wide Events :</a:t>
            </a:r>
            <a:r>
              <a:rPr lang="en-US" sz="2000" dirty="0">
                <a:effectLst>
                  <a:outerShdw blurRad="38100" dist="38100" dir="2700000" algn="tl">
                    <a:srgbClr val="000000">
                      <a:alpha val="43137"/>
                    </a:srgbClr>
                  </a:outerShdw>
                </a:effectLst>
              </a:rPr>
              <a:t>Pathways to Success: College, Career, and Military Readiness Event Series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71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413A8E-C53E-DF5B-2AD6-E697B4434648}"/>
              </a:ext>
            </a:extLst>
          </p:cNvPr>
          <p:cNvSpPr txBox="1"/>
          <p:nvPr/>
        </p:nvSpPr>
        <p:spPr>
          <a:xfrm>
            <a:off x="823442" y="921715"/>
            <a:ext cx="5163022" cy="26359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chemeClr val="tx1"/>
                </a:solidFill>
                <a:effectLst>
                  <a:outerShdw blurRad="38100" dist="38100" dir="2700000" algn="tl">
                    <a:srgbClr val="000000">
                      <a:alpha val="43137"/>
                    </a:srgbClr>
                  </a:outerShdw>
                </a:effectLst>
                <a:latin typeface="+mj-lt"/>
                <a:ea typeface="+mj-ea"/>
                <a:cs typeface="+mj-cs"/>
              </a:rPr>
              <a:t>FBISD District-wide CCMR Events</a:t>
            </a:r>
          </a:p>
          <a:p>
            <a:pPr>
              <a:lnSpc>
                <a:spcPct val="90000"/>
              </a:lnSpc>
              <a:spcBef>
                <a:spcPct val="0"/>
              </a:spcBef>
              <a:spcAft>
                <a:spcPts val="600"/>
              </a:spcAft>
            </a:pPr>
            <a:endParaRPr lang="en-US" sz="48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28" name="Rectangle 2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oster of a college event&#10;&#10;Description automatically generated">
            <a:extLst>
              <a:ext uri="{FF2B5EF4-FFF2-40B4-BE49-F238E27FC236}">
                <a16:creationId xmlns:a16="http://schemas.microsoft.com/office/drawing/2014/main" id="{F39014CA-87A2-2ECB-B45C-18C107E12B14}"/>
              </a:ext>
            </a:extLst>
          </p:cNvPr>
          <p:cNvPicPr>
            <a:picLocks noChangeAspect="1"/>
          </p:cNvPicPr>
          <p:nvPr/>
        </p:nvPicPr>
        <p:blipFill>
          <a:blip r:embed="rId3"/>
          <a:stretch>
            <a:fillRect/>
          </a:stretch>
        </p:blipFill>
        <p:spPr>
          <a:xfrm>
            <a:off x="6967444" y="72876"/>
            <a:ext cx="4939824" cy="6394597"/>
          </a:xfrm>
          <a:prstGeom prst="rect">
            <a:avLst/>
          </a:prstGeom>
        </p:spPr>
      </p:pic>
      <p:sp>
        <p:nvSpPr>
          <p:cNvPr id="34"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2087E0-75B2-A7AA-713C-20478F4EC6E5}"/>
              </a:ext>
            </a:extLst>
          </p:cNvPr>
          <p:cNvSpPr txBox="1"/>
          <p:nvPr/>
        </p:nvSpPr>
        <p:spPr>
          <a:xfrm>
            <a:off x="871442" y="2447337"/>
            <a:ext cx="4353116" cy="3770434"/>
          </a:xfrm>
          <a:prstGeom prst="rect">
            <a:avLst/>
          </a:prstGeom>
        </p:spPr>
        <p:txBody>
          <a:bodyPr vert="horz" lIns="91440" tIns="45720" rIns="91440" bIns="45720" rtlCol="0" anchor="t">
            <a:normAutofit/>
          </a:bodyPr>
          <a:lstStyle/>
          <a:p>
            <a:pPr>
              <a:lnSpc>
                <a:spcPct val="90000"/>
              </a:lnSpc>
              <a:spcAft>
                <a:spcPts val="600"/>
              </a:spcAft>
            </a:pPr>
            <a:endParaRPr lang="en-US" sz="2000" b="1" dirty="0">
              <a:solidFill>
                <a:srgbClr val="595959"/>
              </a:solidFill>
            </a:endParaRPr>
          </a:p>
        </p:txBody>
      </p:sp>
      <p:sp>
        <p:nvSpPr>
          <p:cNvPr id="3" name="TextBox 2">
            <a:extLst>
              <a:ext uri="{FF2B5EF4-FFF2-40B4-BE49-F238E27FC236}">
                <a16:creationId xmlns:a16="http://schemas.microsoft.com/office/drawing/2014/main" id="{99156573-06B5-9C57-E1C8-84B8C51E7291}"/>
              </a:ext>
            </a:extLst>
          </p:cNvPr>
          <p:cNvSpPr txBox="1"/>
          <p:nvPr/>
        </p:nvSpPr>
        <p:spPr>
          <a:xfrm>
            <a:off x="975842" y="1762125"/>
            <a:ext cx="5163022" cy="3609975"/>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4800" b="1" kern="1200" dirty="0">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endParaRPr lang="en-US" sz="4800" b="1" dirty="0">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endParaRPr lang="en-US" sz="4800" b="1" kern="1200" dirty="0">
              <a:solidFill>
                <a:schemeClr val="bg1"/>
              </a:solidFill>
              <a:effectLst>
                <a:outerShdw blurRad="38100" dist="38100" dir="2700000" algn="tl">
                  <a:srgbClr val="000000">
                    <a:alpha val="43137"/>
                  </a:srgbClr>
                </a:outerShdw>
              </a:effectLst>
              <a:latin typeface="+mj-lt"/>
              <a:ea typeface="+mj-ea"/>
              <a:cs typeface="+mj-cs"/>
            </a:endParaRPr>
          </a:p>
          <a:p>
            <a:pPr>
              <a:lnSpc>
                <a:spcPct val="90000"/>
              </a:lnSpc>
              <a:spcBef>
                <a:spcPct val="0"/>
              </a:spcBef>
              <a:spcAft>
                <a:spcPts val="600"/>
              </a:spcAft>
            </a:pPr>
            <a:r>
              <a:rPr lang="en-US" sz="4800" b="1" kern="1200" dirty="0">
                <a:solidFill>
                  <a:schemeClr val="bg1"/>
                </a:solidFill>
                <a:effectLst>
                  <a:outerShdw blurRad="38100" dist="38100" dir="2700000" algn="tl">
                    <a:srgbClr val="000000">
                      <a:alpha val="43137"/>
                    </a:srgbClr>
                  </a:outerShdw>
                </a:effectLst>
                <a:latin typeface="+mj-lt"/>
                <a:ea typeface="+mj-ea"/>
                <a:cs typeface="+mj-cs"/>
              </a:rPr>
              <a:t>* Save the Dates &amp; Mark Your Calendars!</a:t>
            </a:r>
          </a:p>
        </p:txBody>
      </p:sp>
    </p:spTree>
    <p:extLst>
      <p:ext uri="{BB962C8B-B14F-4D97-AF65-F5344CB8AC3E}">
        <p14:creationId xmlns:p14="http://schemas.microsoft.com/office/powerpoint/2010/main" val="258128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1B6B4A4-0BCC-F331-0C3F-6B7CA921636A}"/>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b="1" kern="1200" baseline="30000">
                <a:solidFill>
                  <a:srgbClr val="FFFFFF"/>
                </a:solidFill>
                <a:effectLst>
                  <a:outerShdw blurRad="38100" dist="38100" dir="2700000" algn="tl">
                    <a:srgbClr val="000000">
                      <a:alpha val="43137"/>
                    </a:srgbClr>
                  </a:outerShdw>
                </a:effectLst>
                <a:latin typeface="+mj-lt"/>
                <a:ea typeface="+mj-ea"/>
                <a:cs typeface="+mj-cs"/>
              </a:rPr>
              <a:t>11th</a:t>
            </a:r>
            <a:r>
              <a:rPr lang="en-US" sz="3300" b="1" kern="1200">
                <a:solidFill>
                  <a:srgbClr val="FFFFFF"/>
                </a:solidFill>
                <a:effectLst>
                  <a:outerShdw blurRad="38100" dist="38100" dir="2700000" algn="tl">
                    <a:srgbClr val="000000">
                      <a:alpha val="43137"/>
                    </a:srgbClr>
                  </a:outerShdw>
                </a:effectLst>
                <a:latin typeface="+mj-lt"/>
                <a:ea typeface="+mj-ea"/>
                <a:cs typeface="+mj-cs"/>
              </a:rPr>
              <a:t> Grade CCMR </a:t>
            </a:r>
          </a:p>
          <a:p>
            <a:pPr algn="ctr">
              <a:spcAft>
                <a:spcPts val="600"/>
              </a:spcAft>
            </a:pPr>
            <a:r>
              <a:rPr lang="en-US" sz="3300" b="1" kern="1200">
                <a:solidFill>
                  <a:srgbClr val="FFFFFF"/>
                </a:solidFill>
                <a:effectLst>
                  <a:outerShdw blurRad="38100" dist="38100" dir="2700000" algn="tl">
                    <a:srgbClr val="000000">
                      <a:alpha val="43137"/>
                    </a:srgbClr>
                  </a:outerShdw>
                </a:effectLst>
                <a:latin typeface="+mj-lt"/>
                <a:ea typeface="+mj-ea"/>
                <a:cs typeface="+mj-cs"/>
              </a:rPr>
              <a:t>To Do List </a:t>
            </a:r>
          </a:p>
          <a:p>
            <a:pPr algn="ctr">
              <a:spcAft>
                <a:spcPts val="600"/>
              </a:spcAft>
            </a:pPr>
            <a:r>
              <a:rPr lang="en-US" sz="3300" b="1" kern="1200">
                <a:solidFill>
                  <a:srgbClr val="FFFFFF"/>
                </a:solidFill>
                <a:effectLst>
                  <a:outerShdw blurRad="38100" dist="38100" dir="2700000" algn="tl">
                    <a:srgbClr val="000000">
                      <a:alpha val="43137"/>
                    </a:srgbClr>
                  </a:outerShdw>
                </a:effectLst>
                <a:latin typeface="+mj-lt"/>
                <a:ea typeface="+mj-ea"/>
                <a:cs typeface="+mj-cs"/>
              </a:rPr>
              <a:t>by the Month</a:t>
            </a:r>
          </a:p>
        </p:txBody>
      </p:sp>
      <p:pic>
        <p:nvPicPr>
          <p:cNvPr id="4" name="Picture 3">
            <a:extLst>
              <a:ext uri="{FF2B5EF4-FFF2-40B4-BE49-F238E27FC236}">
                <a16:creationId xmlns:a16="http://schemas.microsoft.com/office/drawing/2014/main" id="{9087356C-AD23-AEC5-0DB6-D09DED39C864}"/>
              </a:ext>
            </a:extLst>
          </p:cNvPr>
          <p:cNvPicPr>
            <a:picLocks noChangeAspect="1"/>
          </p:cNvPicPr>
          <p:nvPr/>
        </p:nvPicPr>
        <p:blipFill>
          <a:blip r:embed="rId3"/>
          <a:stretch>
            <a:fillRect/>
          </a:stretch>
        </p:blipFill>
        <p:spPr>
          <a:xfrm>
            <a:off x="5864341" y="291041"/>
            <a:ext cx="5298959" cy="6859495"/>
          </a:xfrm>
          <a:prstGeom prst="rect">
            <a:avLst/>
          </a:prstGeom>
        </p:spPr>
      </p:pic>
    </p:spTree>
    <p:extLst>
      <p:ext uri="{BB962C8B-B14F-4D97-AF65-F5344CB8AC3E}">
        <p14:creationId xmlns:p14="http://schemas.microsoft.com/office/powerpoint/2010/main" val="233084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Online Media 3" title="What to expect with the digital PSAT/NMSQT">
            <a:hlinkClick r:id="" action="ppaction://media"/>
            <a:extLst>
              <a:ext uri="{FF2B5EF4-FFF2-40B4-BE49-F238E27FC236}">
                <a16:creationId xmlns:a16="http://schemas.microsoft.com/office/drawing/2014/main" id="{5440245F-EA86-0639-C764-B9EEDDD39083}"/>
              </a:ext>
            </a:extLst>
          </p:cNvPr>
          <p:cNvPicPr>
            <a:picLocks noGrp="1" noRot="1" noChangeAspect="1"/>
          </p:cNvPicPr>
          <p:nvPr>
            <p:ph idx="1"/>
            <a:videoFile r:link="rId1"/>
          </p:nvPr>
        </p:nvPicPr>
        <p:blipFill>
          <a:blip r:embed="rId3"/>
          <a:stretch>
            <a:fillRect/>
          </a:stretch>
        </p:blipFill>
        <p:spPr>
          <a:xfrm>
            <a:off x="1885949" y="1504310"/>
            <a:ext cx="8194319" cy="4629790"/>
          </a:xfrm>
          <a:prstGeom prst="rect">
            <a:avLst/>
          </a:prstGeom>
        </p:spPr>
      </p:pic>
    </p:spTree>
    <p:extLst>
      <p:ext uri="{BB962C8B-B14F-4D97-AF65-F5344CB8AC3E}">
        <p14:creationId xmlns:p14="http://schemas.microsoft.com/office/powerpoint/2010/main" val="33783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80C1C135-E0DD-5D3D-3A0A-AD3804BB3A41}"/>
              </a:ext>
            </a:extLst>
          </p:cNvPr>
          <p:cNvPicPr>
            <a:picLocks noGrp="1" noChangeAspect="1"/>
          </p:cNvPicPr>
          <p:nvPr>
            <p:ph idx="1"/>
          </p:nvPr>
        </p:nvPicPr>
        <p:blipFill>
          <a:blip r:embed="rId2"/>
          <a:stretch>
            <a:fillRect/>
          </a:stretch>
        </p:blipFill>
        <p:spPr>
          <a:xfrm>
            <a:off x="457200" y="835152"/>
            <a:ext cx="11277600" cy="5187695"/>
          </a:xfrm>
          <a:prstGeom prst="rect">
            <a:avLst/>
          </a:prstGeom>
        </p:spPr>
      </p:pic>
    </p:spTree>
    <p:extLst>
      <p:ext uri="{BB962C8B-B14F-4D97-AF65-F5344CB8AC3E}">
        <p14:creationId xmlns:p14="http://schemas.microsoft.com/office/powerpoint/2010/main" val="1320037206"/>
      </p:ext>
    </p:extLst>
  </p:cSld>
  <p:clrMapOvr>
    <a:masterClrMapping/>
  </p:clrMapOvr>
</p:sld>
</file>

<file path=ppt/theme/theme1.xml><?xml version="1.0" encoding="utf-8"?>
<a:theme xmlns:a="http://schemas.openxmlformats.org/drawingml/2006/main" name="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7208</TotalTime>
  <Words>1149</Words>
  <Application>Microsoft Office PowerPoint</Application>
  <PresentationFormat>Widescreen</PresentationFormat>
  <Paragraphs>183</Paragraphs>
  <Slides>22</Slides>
  <Notes>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Open Sans</vt:lpstr>
      <vt:lpstr>Poppins</vt:lpstr>
      <vt:lpstr>Verdana</vt:lpstr>
      <vt:lpstr>Office Theme</vt:lpstr>
      <vt:lpstr>         Elkins &amp; RidgePoint  High School   11th Grade Parent Night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College Apps Systems: Create Application Profile August 1, 2024 </vt:lpstr>
      <vt:lpstr>Types of Colleges – Ivy, Private, Public, Etc.</vt:lpstr>
      <vt:lpstr>Auto Admit does NOT mean You Got your College Major</vt:lpstr>
      <vt:lpstr>Tests, Tests, Tests – Do I need to send or NOT??</vt:lpstr>
      <vt:lpstr>Register to take SAT &amp; ACT</vt:lpstr>
      <vt:lpstr>PowerPoint Presentation</vt:lpstr>
      <vt:lpstr>2 Excused Absence College visits this year  &amp;  CCR Has 2 College Fieldtrips TBD</vt:lpstr>
      <vt:lpstr>Money, Money, Money, Money…for College, Career, Military.</vt:lpstr>
      <vt:lpstr>    Finding Scholarships in SchooLinks</vt:lpstr>
      <vt:lpstr>ROTC SCHOLARSHIPS </vt:lpstr>
      <vt:lpstr>Email Etiquette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Carter-Mcclain, Narietha</cp:lastModifiedBy>
  <cp:revision>35</cp:revision>
  <dcterms:created xsi:type="dcterms:W3CDTF">2022-05-20T14:55:30Z</dcterms:created>
  <dcterms:modified xsi:type="dcterms:W3CDTF">2023-09-06T23:54:19Z</dcterms:modified>
</cp:coreProperties>
</file>